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2"/>
  </p:notesMasterIdLst>
  <p:handoutMasterIdLst>
    <p:handoutMasterId r:id="rId53"/>
  </p:handoutMasterIdLst>
  <p:sldIdLst>
    <p:sldId id="603" r:id="rId8"/>
    <p:sldId id="2356" r:id="rId9"/>
    <p:sldId id="2340" r:id="rId10"/>
    <p:sldId id="739" r:id="rId11"/>
    <p:sldId id="2385" r:id="rId12"/>
    <p:sldId id="2363" r:id="rId13"/>
    <p:sldId id="1762" r:id="rId14"/>
    <p:sldId id="2388" r:id="rId15"/>
    <p:sldId id="1744" r:id="rId16"/>
    <p:sldId id="2361" r:id="rId17"/>
    <p:sldId id="2371" r:id="rId18"/>
    <p:sldId id="2372" r:id="rId19"/>
    <p:sldId id="2373" r:id="rId20"/>
    <p:sldId id="2396" r:id="rId21"/>
    <p:sldId id="2364" r:id="rId22"/>
    <p:sldId id="2368" r:id="rId23"/>
    <p:sldId id="2374" r:id="rId24"/>
    <p:sldId id="2391" r:id="rId25"/>
    <p:sldId id="2390" r:id="rId26"/>
    <p:sldId id="2392" r:id="rId27"/>
    <p:sldId id="2393" r:id="rId28"/>
    <p:sldId id="2394" r:id="rId29"/>
    <p:sldId id="2375" r:id="rId30"/>
    <p:sldId id="2376" r:id="rId31"/>
    <p:sldId id="2395" r:id="rId32"/>
    <p:sldId id="1790" r:id="rId33"/>
    <p:sldId id="1817" r:id="rId34"/>
    <p:sldId id="2384" r:id="rId35"/>
    <p:sldId id="2365" r:id="rId36"/>
    <p:sldId id="258" r:id="rId37"/>
    <p:sldId id="2378" r:id="rId38"/>
    <p:sldId id="2379" r:id="rId39"/>
    <p:sldId id="2377" r:id="rId40"/>
    <p:sldId id="2380" r:id="rId41"/>
    <p:sldId id="1764" r:id="rId42"/>
    <p:sldId id="1780" r:id="rId43"/>
    <p:sldId id="2382" r:id="rId44"/>
    <p:sldId id="2383" r:id="rId45"/>
    <p:sldId id="1798" r:id="rId46"/>
    <p:sldId id="2381" r:id="rId47"/>
    <p:sldId id="2362" r:id="rId48"/>
    <p:sldId id="2387" r:id="rId49"/>
    <p:sldId id="741" r:id="rId50"/>
    <p:sldId id="582" r:id="rId5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C00000"/>
    <a:srgbClr val="221815"/>
    <a:srgbClr val="1D1D1A"/>
    <a:srgbClr val="91A2BF"/>
    <a:srgbClr val="595757"/>
    <a:srgbClr val="E4EBEA"/>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10/11/23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31</a:t>
            </a:fld>
            <a:endParaRPr lang="en-US" sz="1200" b="0" strike="noStrike" spc="-1">
              <a:latin typeface="Times New Roman"/>
            </a:endParaRPr>
          </a:p>
        </p:txBody>
      </p:sp>
    </p:spTree>
    <p:extLst>
      <p:ext uri="{BB962C8B-B14F-4D97-AF65-F5344CB8AC3E}">
        <p14:creationId xmlns:p14="http://schemas.microsoft.com/office/powerpoint/2010/main" val="225563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32</a:t>
            </a:fld>
            <a:endParaRPr lang="en-US" sz="1200" b="0" strike="noStrike" spc="-1">
              <a:latin typeface="Times New Roman"/>
            </a:endParaRPr>
          </a:p>
        </p:txBody>
      </p:sp>
    </p:spTree>
    <p:extLst>
      <p:ext uri="{BB962C8B-B14F-4D97-AF65-F5344CB8AC3E}">
        <p14:creationId xmlns:p14="http://schemas.microsoft.com/office/powerpoint/2010/main" val="2072415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1405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6716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4704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6133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45113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2772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967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10/11/23 11:39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9657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30</a:t>
            </a:fld>
            <a:endParaRPr lang="en-US" sz="1200" b="0" strike="noStrike" spc="-1">
              <a:latin typeface="Times New Roman"/>
            </a:endParaRPr>
          </a:p>
        </p:txBody>
      </p:sp>
    </p:spTree>
    <p:extLst>
      <p:ext uri="{BB962C8B-B14F-4D97-AF65-F5344CB8AC3E}">
        <p14:creationId xmlns:p14="http://schemas.microsoft.com/office/powerpoint/2010/main" val="4062733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57300"/>
            <a:ext cx="10963473" cy="509778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39357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034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228147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03739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chenzomi12.github.io/"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hyperlink" Target="https://chenzomi12.github.io/" TargetMode="External"/><Relationship Id="rId5" Type="http://schemas.openxmlformats.org/officeDocument/2006/relationships/slideLayout" Target="../slideLayouts/slideLayout15.xml"/><Relationship Id="rId10" Type="http://schemas.openxmlformats.org/officeDocument/2006/relationships/image" Target="../media/image1.pn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hyperlink" Target="https://chenzomi12.github.io/" TargetMode="Externa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9.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0.xml"/><Relationship Id="rId7"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32.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 id="2147483976" r:id="rId1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2023/10/11</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1">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5" r:id="rId5"/>
    <p:sldLayoutId id="2147483977" r:id="rId6"/>
    <p:sldLayoutId id="2147483978" r:id="rId7"/>
    <p:sldLayoutId id="2147483979" r:id="rId8"/>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5.emf"/><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4.emf"/><Relationship Id="rId1" Type="http://schemas.openxmlformats.org/officeDocument/2006/relationships/slideLayout" Target="../slideLayouts/slideLayout11.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3.tif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rgbClr val="C00000"/>
                </a:solidFill>
                <a:latin typeface="Futura Medium" panose="020B0602020204020303" pitchFamily="34" charset="-79"/>
                <a:ea typeface="+mj-ea"/>
                <a:cs typeface="Futura Medium" panose="020B0602020204020303" pitchFamily="34" charset="-79"/>
              </a:rPr>
              <a:t>大模型</a:t>
            </a:r>
            <a:r>
              <a:rPr lang="zh-CN" altLang="en-US" sz="4000" kern="0" dirty="0">
                <a:solidFill>
                  <a:srgbClr val="C00000"/>
                </a:solidFill>
                <a:latin typeface="Futura Medium" panose="020B0602020204020303" pitchFamily="34" charset="-79"/>
                <a:ea typeface="+mj-ea"/>
                <a:cs typeface="Futura Medium" panose="020B0602020204020303" pitchFamily="34" charset="-79"/>
              </a:rPr>
              <a:t>系列之</a:t>
            </a:r>
            <a:r>
              <a:rPr lang="en-US" altLang="zh-CN" sz="4000" kern="0" dirty="0">
                <a:solidFill>
                  <a:srgbClr val="C00000"/>
                </a:solidFill>
                <a:latin typeface="Futura Medium" panose="020B0602020204020303" pitchFamily="34" charset="-79"/>
                <a:ea typeface="+mj-ea"/>
                <a:cs typeface="Futura Medium" panose="020B0602020204020303" pitchFamily="34" charset="-79"/>
              </a:rPr>
              <a:t>AI</a:t>
            </a:r>
            <a:r>
              <a:rPr lang="zh-CN" altLang="en-US" sz="4000" kern="0" dirty="0">
                <a:solidFill>
                  <a:srgbClr val="C00000"/>
                </a:solidFill>
                <a:latin typeface="Futura Medium" panose="020B0602020204020303" pitchFamily="34" charset="-79"/>
                <a:ea typeface="+mj-ea"/>
                <a:cs typeface="Futura Medium" panose="020B0602020204020303" pitchFamily="34" charset="-79"/>
              </a:rPr>
              <a:t>集群</a:t>
            </a:r>
            <a:endParaRPr lang="zh-CN" altLang="en-US" sz="6600" kern="0" dirty="0">
              <a:solidFill>
                <a:srgbClr val="C00000"/>
              </a:solidFill>
              <a:latin typeface="Futura Medium" panose="020B0602020204020303" pitchFamily="34" charset="-79"/>
              <a:ea typeface="+mj-ea"/>
              <a:cs typeface="Futura Medium" panose="020B0602020204020303" pitchFamily="34" charset="-79"/>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16063" y="2035573"/>
            <a:ext cx="9321316"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集群硬件架构</a:t>
            </a:r>
            <a:endParaRPr lang="zh-CN" altLang="en-US" sz="11500" kern="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集群：计算节点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360170"/>
            <a:ext cx="10963473" cy="956660"/>
          </a:xfrm>
        </p:spPr>
        <p:txBody>
          <a:bodyPr/>
          <a:lstStyle/>
          <a:p>
            <a:pPr marL="342900" indent="-342900">
              <a:buFont typeface="+mj-lt"/>
              <a:buAutoNum type="arabicPeriod"/>
            </a:pPr>
            <a:r>
              <a:rPr lang="zh-CN" altLang="en-US" dirty="0"/>
              <a:t>负责实际计算的节点，即使用 </a:t>
            </a:r>
            <a:r>
              <a:rPr lang="en-US" altLang="zh-CN" dirty="0"/>
              <a:t>CPU</a:t>
            </a:r>
            <a:r>
              <a:rPr lang="zh-CN" altLang="en-US" dirty="0"/>
              <a:t> 和 </a:t>
            </a:r>
            <a:r>
              <a:rPr lang="en-US" altLang="zh-CN" dirty="0"/>
              <a:t>GPU/NPU</a:t>
            </a:r>
            <a:r>
              <a:rPr lang="zh-CN" altLang="en-US" dirty="0"/>
              <a:t> 协同计算，计算节点通过 </a:t>
            </a:r>
            <a:r>
              <a:rPr lang="en-US" altLang="zh-CN" dirty="0"/>
              <a:t>RDMA</a:t>
            </a:r>
            <a:r>
              <a:rPr lang="zh-CN" altLang="en-US" dirty="0"/>
              <a:t> 网络连接存储节点来完成计算数据的读取和存储；</a:t>
            </a:r>
            <a:endParaRPr lang="en-US" altLang="zh-CN" dirty="0"/>
          </a:p>
        </p:txBody>
      </p:sp>
      <p:pic>
        <p:nvPicPr>
          <p:cNvPr id="34" name="图片 33">
            <a:extLst>
              <a:ext uri="{FF2B5EF4-FFF2-40B4-BE49-F238E27FC236}">
                <a16:creationId xmlns:a16="http://schemas.microsoft.com/office/drawing/2014/main" id="{98052A50-7AB2-E049-B39A-FE8650AEE6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42143" y="4564062"/>
            <a:ext cx="2018071" cy="260264"/>
          </a:xfrm>
          <a:prstGeom prst="rect">
            <a:avLst/>
          </a:prstGeom>
        </p:spPr>
      </p:pic>
      <p:pic>
        <p:nvPicPr>
          <p:cNvPr id="35" name="图片 34">
            <a:extLst>
              <a:ext uri="{FF2B5EF4-FFF2-40B4-BE49-F238E27FC236}">
                <a16:creationId xmlns:a16="http://schemas.microsoft.com/office/drawing/2014/main" id="{D34AB77E-E95F-D444-BB60-E524623D27B3}"/>
              </a:ext>
            </a:extLst>
          </p:cNvPr>
          <p:cNvPicPr>
            <a:picLocks noChangeAspect="1"/>
          </p:cNvPicPr>
          <p:nvPr/>
        </p:nvPicPr>
        <p:blipFill>
          <a:blip r:embed="rId4"/>
          <a:stretch>
            <a:fillRect/>
          </a:stretch>
        </p:blipFill>
        <p:spPr>
          <a:xfrm>
            <a:off x="1782876" y="3434887"/>
            <a:ext cx="1887694" cy="1136907"/>
          </a:xfrm>
          <a:prstGeom prst="rect">
            <a:avLst/>
          </a:prstGeom>
        </p:spPr>
      </p:pic>
      <p:pic>
        <p:nvPicPr>
          <p:cNvPr id="36" name="图片 35">
            <a:extLst>
              <a:ext uri="{FF2B5EF4-FFF2-40B4-BE49-F238E27FC236}">
                <a16:creationId xmlns:a16="http://schemas.microsoft.com/office/drawing/2014/main" id="{DE6D4A31-80CA-0C47-A512-001C79EFABAA}"/>
              </a:ext>
            </a:extLst>
          </p:cNvPr>
          <p:cNvPicPr>
            <a:picLocks noChangeAspect="1"/>
          </p:cNvPicPr>
          <p:nvPr/>
        </p:nvPicPr>
        <p:blipFill>
          <a:blip r:embed="rId4"/>
          <a:stretch>
            <a:fillRect/>
          </a:stretch>
        </p:blipFill>
        <p:spPr>
          <a:xfrm>
            <a:off x="1782876" y="4864635"/>
            <a:ext cx="1887694" cy="1136907"/>
          </a:xfrm>
          <a:prstGeom prst="rect">
            <a:avLst/>
          </a:prstGeom>
        </p:spPr>
      </p:pic>
      <p:sp>
        <p:nvSpPr>
          <p:cNvPr id="37" name="矩形 36">
            <a:extLst>
              <a:ext uri="{FF2B5EF4-FFF2-40B4-BE49-F238E27FC236}">
                <a16:creationId xmlns:a16="http://schemas.microsoft.com/office/drawing/2014/main" id="{3904B7F9-4D53-3C41-8127-78E69D81CE99}"/>
              </a:ext>
            </a:extLst>
          </p:cNvPr>
          <p:cNvSpPr/>
          <p:nvPr/>
        </p:nvSpPr>
        <p:spPr>
          <a:xfrm>
            <a:off x="5236169" y="4814444"/>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38" name="矩形 37">
            <a:extLst>
              <a:ext uri="{FF2B5EF4-FFF2-40B4-BE49-F238E27FC236}">
                <a16:creationId xmlns:a16="http://schemas.microsoft.com/office/drawing/2014/main" id="{BF045CBD-A5DF-D84B-8D7E-79899DD51F84}"/>
              </a:ext>
            </a:extLst>
          </p:cNvPr>
          <p:cNvSpPr/>
          <p:nvPr/>
        </p:nvSpPr>
        <p:spPr>
          <a:xfrm>
            <a:off x="8054270" y="4829277"/>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39" name="矩形 38">
            <a:extLst>
              <a:ext uri="{FF2B5EF4-FFF2-40B4-BE49-F238E27FC236}">
                <a16:creationId xmlns:a16="http://schemas.microsoft.com/office/drawing/2014/main" id="{4EE88B4C-33AF-3B4A-8F2F-C67F9BF5578A}"/>
              </a:ext>
            </a:extLst>
          </p:cNvPr>
          <p:cNvSpPr/>
          <p:nvPr/>
        </p:nvSpPr>
        <p:spPr>
          <a:xfrm>
            <a:off x="3880157" y="2670324"/>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0" name="矩形 39">
            <a:extLst>
              <a:ext uri="{FF2B5EF4-FFF2-40B4-BE49-F238E27FC236}">
                <a16:creationId xmlns:a16="http://schemas.microsoft.com/office/drawing/2014/main" id="{2CA7286E-2983-C946-BA74-F4EC1B5ABE39}"/>
              </a:ext>
            </a:extLst>
          </p:cNvPr>
          <p:cNvSpPr/>
          <p:nvPr/>
        </p:nvSpPr>
        <p:spPr>
          <a:xfrm>
            <a:off x="3855425" y="3004347"/>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1" name="图片 40">
            <a:extLst>
              <a:ext uri="{FF2B5EF4-FFF2-40B4-BE49-F238E27FC236}">
                <a16:creationId xmlns:a16="http://schemas.microsoft.com/office/drawing/2014/main" id="{647F9944-AC6A-2F47-A19D-DBAB8A2F7D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91595" y="3072012"/>
            <a:ext cx="2070257" cy="241897"/>
          </a:xfrm>
          <a:prstGeom prst="rect">
            <a:avLst/>
          </a:prstGeom>
        </p:spPr>
      </p:pic>
      <p:pic>
        <p:nvPicPr>
          <p:cNvPr id="42" name="图片 41">
            <a:extLst>
              <a:ext uri="{FF2B5EF4-FFF2-40B4-BE49-F238E27FC236}">
                <a16:creationId xmlns:a16="http://schemas.microsoft.com/office/drawing/2014/main" id="{7ACA0A5E-71FE-CC4D-82D7-58413EB3997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91595" y="2737989"/>
            <a:ext cx="2070257" cy="241897"/>
          </a:xfrm>
          <a:prstGeom prst="rect">
            <a:avLst/>
          </a:prstGeom>
        </p:spPr>
      </p:pic>
      <p:pic>
        <p:nvPicPr>
          <p:cNvPr id="44" name="图片 43">
            <a:extLst>
              <a:ext uri="{FF2B5EF4-FFF2-40B4-BE49-F238E27FC236}">
                <a16:creationId xmlns:a16="http://schemas.microsoft.com/office/drawing/2014/main" id="{863C5F36-71DE-5641-95ED-3008D7609E0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18412" y="4440854"/>
            <a:ext cx="2133600" cy="411230"/>
          </a:xfrm>
          <a:prstGeom prst="rect">
            <a:avLst/>
          </a:prstGeom>
        </p:spPr>
      </p:pic>
      <p:cxnSp>
        <p:nvCxnSpPr>
          <p:cNvPr id="45" name="直线连接符 44">
            <a:extLst>
              <a:ext uri="{FF2B5EF4-FFF2-40B4-BE49-F238E27FC236}">
                <a16:creationId xmlns:a16="http://schemas.microsoft.com/office/drawing/2014/main" id="{30AB680C-70BB-3246-8692-4A20A0496C8B}"/>
              </a:ext>
            </a:extLst>
          </p:cNvPr>
          <p:cNvCxnSpPr>
            <a:cxnSpLocks/>
          </p:cNvCxnSpPr>
          <p:nvPr/>
        </p:nvCxnSpPr>
        <p:spPr>
          <a:xfrm>
            <a:off x="6935938" y="4662653"/>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5EB05A1D-209C-D840-8D5D-CCFC41EB8402}"/>
              </a:ext>
            </a:extLst>
          </p:cNvPr>
          <p:cNvCxnSpPr>
            <a:cxnSpLocks/>
          </p:cNvCxnSpPr>
          <p:nvPr/>
        </p:nvCxnSpPr>
        <p:spPr>
          <a:xfrm rot="5400000">
            <a:off x="421696" y="4827019"/>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C2B32FC-2485-C54E-AFA5-9E874C21BE29}"/>
              </a:ext>
            </a:extLst>
          </p:cNvPr>
          <p:cNvCxnSpPr>
            <a:cxnSpLocks/>
          </p:cNvCxnSpPr>
          <p:nvPr/>
        </p:nvCxnSpPr>
        <p:spPr>
          <a:xfrm>
            <a:off x="5320891" y="2812589"/>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8D290A0E-E362-884C-A877-F8D97A2B9674}"/>
              </a:ext>
            </a:extLst>
          </p:cNvPr>
          <p:cNvSpPr/>
          <p:nvPr/>
        </p:nvSpPr>
        <p:spPr>
          <a:xfrm>
            <a:off x="1789837" y="4543458"/>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49" name="肘形连接符 48">
            <a:extLst>
              <a:ext uri="{FF2B5EF4-FFF2-40B4-BE49-F238E27FC236}">
                <a16:creationId xmlns:a16="http://schemas.microsoft.com/office/drawing/2014/main" id="{63779BDF-75E8-FC4C-B630-2AE7CC7DF93B}"/>
              </a:ext>
            </a:extLst>
          </p:cNvPr>
          <p:cNvCxnSpPr>
            <a:stCxn id="35" idx="3"/>
            <a:endCxn id="34" idx="1"/>
          </p:cNvCxnSpPr>
          <p:nvPr/>
        </p:nvCxnSpPr>
        <p:spPr>
          <a:xfrm>
            <a:off x="3670570" y="4003341"/>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肘形连接符 49">
            <a:extLst>
              <a:ext uri="{FF2B5EF4-FFF2-40B4-BE49-F238E27FC236}">
                <a16:creationId xmlns:a16="http://schemas.microsoft.com/office/drawing/2014/main" id="{6563491A-A409-3E44-9453-C5BF816887D1}"/>
              </a:ext>
            </a:extLst>
          </p:cNvPr>
          <p:cNvCxnSpPr>
            <a:stCxn id="36" idx="3"/>
            <a:endCxn id="34" idx="1"/>
          </p:cNvCxnSpPr>
          <p:nvPr/>
        </p:nvCxnSpPr>
        <p:spPr>
          <a:xfrm flipV="1">
            <a:off x="3670570" y="4694194"/>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A8BF3BE-EB63-824C-9BB2-69933A8D787C}"/>
              </a:ext>
            </a:extLst>
          </p:cNvPr>
          <p:cNvSpPr/>
          <p:nvPr/>
        </p:nvSpPr>
        <p:spPr>
          <a:xfrm>
            <a:off x="609655" y="6170930"/>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4" name="肘形连接符 53">
            <a:extLst>
              <a:ext uri="{FF2B5EF4-FFF2-40B4-BE49-F238E27FC236}">
                <a16:creationId xmlns:a16="http://schemas.microsoft.com/office/drawing/2014/main" id="{C0C7977D-6E87-3242-8922-192D55796607}"/>
              </a:ext>
            </a:extLst>
          </p:cNvPr>
          <p:cNvCxnSpPr>
            <a:cxnSpLocks/>
          </p:cNvCxnSpPr>
          <p:nvPr/>
        </p:nvCxnSpPr>
        <p:spPr>
          <a:xfrm>
            <a:off x="5336896" y="3142854"/>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1A0018C6-2494-D648-B2CA-E163F3E94A4A}"/>
              </a:ext>
            </a:extLst>
          </p:cNvPr>
          <p:cNvCxnSpPr>
            <a:cxnSpLocks/>
          </p:cNvCxnSpPr>
          <p:nvPr/>
        </p:nvCxnSpPr>
        <p:spPr>
          <a:xfrm rot="5400000">
            <a:off x="1199442" y="5550147"/>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B3EA508D-E711-4D4C-9B9F-8DFD74F6BA3A}"/>
              </a:ext>
            </a:extLst>
          </p:cNvPr>
          <p:cNvCxnSpPr>
            <a:cxnSpLocks/>
          </p:cNvCxnSpPr>
          <p:nvPr/>
        </p:nvCxnSpPr>
        <p:spPr>
          <a:xfrm rot="10800000" flipV="1">
            <a:off x="1011268" y="2803996"/>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DD6C6A6B-027B-1844-BBFE-78A6E12A82D0}"/>
              </a:ext>
            </a:extLst>
          </p:cNvPr>
          <p:cNvPicPr>
            <a:picLocks noChangeAspect="1"/>
          </p:cNvPicPr>
          <p:nvPr/>
        </p:nvPicPr>
        <p:blipFill>
          <a:blip r:embed="rId7"/>
          <a:stretch>
            <a:fillRect/>
          </a:stretch>
        </p:blipFill>
        <p:spPr>
          <a:xfrm>
            <a:off x="9976900" y="5157959"/>
            <a:ext cx="1535851" cy="1340379"/>
          </a:xfrm>
          <a:prstGeom prst="rect">
            <a:avLst/>
          </a:prstGeom>
        </p:spPr>
      </p:pic>
      <p:cxnSp>
        <p:nvCxnSpPr>
          <p:cNvPr id="60" name="直线连接符 59">
            <a:extLst>
              <a:ext uri="{FF2B5EF4-FFF2-40B4-BE49-F238E27FC236}">
                <a16:creationId xmlns:a16="http://schemas.microsoft.com/office/drawing/2014/main" id="{95411755-E4AE-A944-A6FC-31BE0C894BB6}"/>
              </a:ext>
            </a:extLst>
          </p:cNvPr>
          <p:cNvCxnSpPr>
            <a:cxnSpLocks/>
          </p:cNvCxnSpPr>
          <p:nvPr/>
        </p:nvCxnSpPr>
        <p:spPr>
          <a:xfrm>
            <a:off x="10250867" y="3735823"/>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1EAA9FC4-39BC-AD4B-B35D-789353274820}"/>
              </a:ext>
            </a:extLst>
          </p:cNvPr>
          <p:cNvCxnSpPr>
            <a:cxnSpLocks/>
          </p:cNvCxnSpPr>
          <p:nvPr/>
        </p:nvCxnSpPr>
        <p:spPr>
          <a:xfrm>
            <a:off x="10250867" y="3259012"/>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E889118-5508-1444-B475-3720FE64195A}"/>
              </a:ext>
            </a:extLst>
          </p:cNvPr>
          <p:cNvCxnSpPr>
            <a:cxnSpLocks/>
          </p:cNvCxnSpPr>
          <p:nvPr/>
        </p:nvCxnSpPr>
        <p:spPr>
          <a:xfrm>
            <a:off x="10250867" y="278220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9CAAE661-3BB9-9C45-84E0-D8F059E926F8}"/>
              </a:ext>
            </a:extLst>
          </p:cNvPr>
          <p:cNvSpPr/>
          <p:nvPr/>
        </p:nvSpPr>
        <p:spPr>
          <a:xfrm>
            <a:off x="10250867" y="3780586"/>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6" name="矩形 65">
            <a:extLst>
              <a:ext uri="{FF2B5EF4-FFF2-40B4-BE49-F238E27FC236}">
                <a16:creationId xmlns:a16="http://schemas.microsoft.com/office/drawing/2014/main" id="{DD0E378E-7014-834E-A43D-DB62B97793AD}"/>
              </a:ext>
            </a:extLst>
          </p:cNvPr>
          <p:cNvSpPr/>
          <p:nvPr/>
        </p:nvSpPr>
        <p:spPr>
          <a:xfrm>
            <a:off x="10250867" y="3303773"/>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7" name="矩形 66">
            <a:extLst>
              <a:ext uri="{FF2B5EF4-FFF2-40B4-BE49-F238E27FC236}">
                <a16:creationId xmlns:a16="http://schemas.microsoft.com/office/drawing/2014/main" id="{6BE3AF7F-61EF-6A4A-888F-C0213BBA0497}"/>
              </a:ext>
            </a:extLst>
          </p:cNvPr>
          <p:cNvSpPr/>
          <p:nvPr/>
        </p:nvSpPr>
        <p:spPr>
          <a:xfrm>
            <a:off x="10250867" y="2813710"/>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9" name="矩形 68">
            <a:extLst>
              <a:ext uri="{FF2B5EF4-FFF2-40B4-BE49-F238E27FC236}">
                <a16:creationId xmlns:a16="http://schemas.microsoft.com/office/drawing/2014/main" id="{69FBD9BB-075E-2041-95FF-F806A92ED57F}"/>
              </a:ext>
            </a:extLst>
          </p:cNvPr>
          <p:cNvSpPr/>
          <p:nvPr/>
        </p:nvSpPr>
        <p:spPr>
          <a:xfrm>
            <a:off x="10492896" y="5063641"/>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70" name="肘形连接符 69">
            <a:extLst>
              <a:ext uri="{FF2B5EF4-FFF2-40B4-BE49-F238E27FC236}">
                <a16:creationId xmlns:a16="http://schemas.microsoft.com/office/drawing/2014/main" id="{43B2160F-9B22-8B46-BE51-1D4FF9D62CC2}"/>
              </a:ext>
            </a:extLst>
          </p:cNvPr>
          <p:cNvCxnSpPr>
            <a:cxnSpLocks/>
          </p:cNvCxnSpPr>
          <p:nvPr/>
        </p:nvCxnSpPr>
        <p:spPr>
          <a:xfrm rot="5400000">
            <a:off x="118474" y="4499329"/>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肘形连接符 79">
            <a:extLst>
              <a:ext uri="{FF2B5EF4-FFF2-40B4-BE49-F238E27FC236}">
                <a16:creationId xmlns:a16="http://schemas.microsoft.com/office/drawing/2014/main" id="{C5E7E22D-CAE7-BF4B-B37A-98042874A923}"/>
              </a:ext>
            </a:extLst>
          </p:cNvPr>
          <p:cNvCxnSpPr>
            <a:cxnSpLocks/>
          </p:cNvCxnSpPr>
          <p:nvPr/>
        </p:nvCxnSpPr>
        <p:spPr>
          <a:xfrm rot="5400000">
            <a:off x="846206" y="5286642"/>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肘形连接符 80">
            <a:extLst>
              <a:ext uri="{FF2B5EF4-FFF2-40B4-BE49-F238E27FC236}">
                <a16:creationId xmlns:a16="http://schemas.microsoft.com/office/drawing/2014/main" id="{36ABCADC-8DAC-3E4D-B68E-9BDE434745AD}"/>
              </a:ext>
            </a:extLst>
          </p:cNvPr>
          <p:cNvCxnSpPr>
            <a:cxnSpLocks/>
            <a:stCxn id="41" idx="1"/>
          </p:cNvCxnSpPr>
          <p:nvPr/>
        </p:nvCxnSpPr>
        <p:spPr>
          <a:xfrm rot="10800000" flipV="1">
            <a:off x="1242061" y="3192961"/>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1141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集群：存储节点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存储和读写数据，以提供具体 </a:t>
            </a:r>
            <a:r>
              <a:rPr lang="en-US" altLang="zh-CN" dirty="0"/>
              <a:t>SSD/SATA</a:t>
            </a:r>
            <a:r>
              <a:rPr lang="zh-CN" altLang="en-US" dirty="0"/>
              <a:t> 硬盘为主，分为对象存储多级存储；</a:t>
            </a:r>
            <a:endParaRPr lang="en-US" altLang="zh-CN" dirty="0"/>
          </a:p>
        </p:txBody>
      </p:sp>
      <p:pic>
        <p:nvPicPr>
          <p:cNvPr id="36" name="图片 35">
            <a:extLst>
              <a:ext uri="{FF2B5EF4-FFF2-40B4-BE49-F238E27FC236}">
                <a16:creationId xmlns:a16="http://schemas.microsoft.com/office/drawing/2014/main" id="{3CE9BD56-C4E7-A14C-861E-E675CEE0B9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37" name="图片 36">
            <a:extLst>
              <a:ext uri="{FF2B5EF4-FFF2-40B4-BE49-F238E27FC236}">
                <a16:creationId xmlns:a16="http://schemas.microsoft.com/office/drawing/2014/main" id="{00D95AE2-71E5-9A42-8522-5FCDAD888994}"/>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38" name="图片 37">
            <a:extLst>
              <a:ext uri="{FF2B5EF4-FFF2-40B4-BE49-F238E27FC236}">
                <a16:creationId xmlns:a16="http://schemas.microsoft.com/office/drawing/2014/main" id="{1BD14FB8-A13E-0749-AB6D-971509543C6C}"/>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39" name="矩形 38">
            <a:extLst>
              <a:ext uri="{FF2B5EF4-FFF2-40B4-BE49-F238E27FC236}">
                <a16:creationId xmlns:a16="http://schemas.microsoft.com/office/drawing/2014/main" id="{1A306CD4-84B7-9F4D-97D1-E9282FD969FD}"/>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40" name="矩形 39">
            <a:extLst>
              <a:ext uri="{FF2B5EF4-FFF2-40B4-BE49-F238E27FC236}">
                <a16:creationId xmlns:a16="http://schemas.microsoft.com/office/drawing/2014/main" id="{A61DA8C5-A91C-E94A-A765-3F122ECBCBDB}"/>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41" name="矩形 40">
            <a:extLst>
              <a:ext uri="{FF2B5EF4-FFF2-40B4-BE49-F238E27FC236}">
                <a16:creationId xmlns:a16="http://schemas.microsoft.com/office/drawing/2014/main" id="{67192BCD-F291-C640-9468-C119F9C1B9A6}"/>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2" name="矩形 41">
            <a:extLst>
              <a:ext uri="{FF2B5EF4-FFF2-40B4-BE49-F238E27FC236}">
                <a16:creationId xmlns:a16="http://schemas.microsoft.com/office/drawing/2014/main" id="{3F72D4E0-97F2-BC4F-9109-E783BC824A17}"/>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3" name="图片 42">
            <a:extLst>
              <a:ext uri="{FF2B5EF4-FFF2-40B4-BE49-F238E27FC236}">
                <a16:creationId xmlns:a16="http://schemas.microsoft.com/office/drawing/2014/main" id="{B25F28BE-40F3-0F42-9D8F-6BCE0C49C70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44" name="图片 43">
            <a:extLst>
              <a:ext uri="{FF2B5EF4-FFF2-40B4-BE49-F238E27FC236}">
                <a16:creationId xmlns:a16="http://schemas.microsoft.com/office/drawing/2014/main" id="{917C32F8-B20E-574C-A589-3471BFED0FD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45" name="图片 44">
            <a:extLst>
              <a:ext uri="{FF2B5EF4-FFF2-40B4-BE49-F238E27FC236}">
                <a16:creationId xmlns:a16="http://schemas.microsoft.com/office/drawing/2014/main" id="{9488162D-9B1F-EE46-AE5E-017C4EF4488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46" name="直线连接符 45">
            <a:extLst>
              <a:ext uri="{FF2B5EF4-FFF2-40B4-BE49-F238E27FC236}">
                <a16:creationId xmlns:a16="http://schemas.microsoft.com/office/drawing/2014/main" id="{57629FA4-012C-0747-A2A4-95F01B5510C7}"/>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EA64F0B-893E-BE4C-9FD5-B14C71C367DC}"/>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肘形连接符 47">
            <a:extLst>
              <a:ext uri="{FF2B5EF4-FFF2-40B4-BE49-F238E27FC236}">
                <a16:creationId xmlns:a16="http://schemas.microsoft.com/office/drawing/2014/main" id="{DA5C8C8F-F138-BA4C-9C2D-CFAA5D7AF974}"/>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24575B3-F2B5-1E44-B143-0D02BF822C9F}"/>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50" name="肘形连接符 49">
            <a:extLst>
              <a:ext uri="{FF2B5EF4-FFF2-40B4-BE49-F238E27FC236}">
                <a16:creationId xmlns:a16="http://schemas.microsoft.com/office/drawing/2014/main" id="{57ED91C4-0BB0-154F-AAEE-8A47DBCAFC0C}"/>
              </a:ext>
            </a:extLst>
          </p:cNvPr>
          <p:cNvCxnSpPr>
            <a:stCxn id="37" idx="3"/>
            <a:endCxn id="36"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2FCEFB7F-7D56-5F4C-952F-3F6EE897CC20}"/>
              </a:ext>
            </a:extLst>
          </p:cNvPr>
          <p:cNvCxnSpPr>
            <a:stCxn id="38" idx="3"/>
            <a:endCxn id="36"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952A159-9C66-3B46-B9FF-27DC4E3D7014}"/>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肘形连接符 52">
            <a:extLst>
              <a:ext uri="{FF2B5EF4-FFF2-40B4-BE49-F238E27FC236}">
                <a16:creationId xmlns:a16="http://schemas.microsoft.com/office/drawing/2014/main" id="{1CEFA334-EBB3-2240-8297-9BF8EBD5BABF}"/>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肘形连接符 53">
            <a:extLst>
              <a:ext uri="{FF2B5EF4-FFF2-40B4-BE49-F238E27FC236}">
                <a16:creationId xmlns:a16="http://schemas.microsoft.com/office/drawing/2014/main" id="{6F2B2060-FA89-E542-8CC1-C3D7AFB0841C}"/>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127DD3D4-BFD8-444C-98FD-B14BC5835105}"/>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B22D6E0B-6FCC-9E44-9CFC-B9CD495ECB66}"/>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57" name="直线连接符 56">
            <a:extLst>
              <a:ext uri="{FF2B5EF4-FFF2-40B4-BE49-F238E27FC236}">
                <a16:creationId xmlns:a16="http://schemas.microsoft.com/office/drawing/2014/main" id="{FBC8B617-2DC3-E34E-AB77-212D1B9803A6}"/>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7B02F093-A5E3-EA4C-8025-6A6B6D006F21}"/>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B35ABC2B-BF39-D24A-AF24-D7888ED74304}"/>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A23A4DD-114A-5F4F-B555-85654121C6FC}"/>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1" name="矩形 60">
            <a:extLst>
              <a:ext uri="{FF2B5EF4-FFF2-40B4-BE49-F238E27FC236}">
                <a16:creationId xmlns:a16="http://schemas.microsoft.com/office/drawing/2014/main" id="{D195143F-EEAF-CB46-AC33-BDB94549517D}"/>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2" name="矩形 61">
            <a:extLst>
              <a:ext uri="{FF2B5EF4-FFF2-40B4-BE49-F238E27FC236}">
                <a16:creationId xmlns:a16="http://schemas.microsoft.com/office/drawing/2014/main" id="{14BC91EB-DF20-E447-8969-266CD000DAB5}"/>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3" name="矩形 62">
            <a:extLst>
              <a:ext uri="{FF2B5EF4-FFF2-40B4-BE49-F238E27FC236}">
                <a16:creationId xmlns:a16="http://schemas.microsoft.com/office/drawing/2014/main" id="{F8747E8A-7040-A74A-8DE0-C0BCE90F7EAA}"/>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64" name="肘形连接符 63">
            <a:extLst>
              <a:ext uri="{FF2B5EF4-FFF2-40B4-BE49-F238E27FC236}">
                <a16:creationId xmlns:a16="http://schemas.microsoft.com/office/drawing/2014/main" id="{5CC81412-5C93-4444-BD75-C22D8A0DD4A5}"/>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04F3D8ED-6DC7-CB44-AD9C-4E46588AB7A1}"/>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肘形连接符 65">
            <a:extLst>
              <a:ext uri="{FF2B5EF4-FFF2-40B4-BE49-F238E27FC236}">
                <a16:creationId xmlns:a16="http://schemas.microsoft.com/office/drawing/2014/main" id="{F3F0E1E7-DF3E-3A4C-A85C-85D458E84834}"/>
              </a:ext>
            </a:extLst>
          </p:cNvPr>
          <p:cNvCxnSpPr>
            <a:cxnSpLocks/>
            <a:stCxn id="43"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2365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集群：管理节点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负责管理和运维，主要以一台终端机带键盘和鼠标提供，能连接外网管控权限；</a:t>
            </a:r>
            <a:endParaRPr lang="en-US" altLang="zh-CN" dirty="0"/>
          </a:p>
        </p:txBody>
      </p:sp>
      <p:pic>
        <p:nvPicPr>
          <p:cNvPr id="36" name="图片 35">
            <a:extLst>
              <a:ext uri="{FF2B5EF4-FFF2-40B4-BE49-F238E27FC236}">
                <a16:creationId xmlns:a16="http://schemas.microsoft.com/office/drawing/2014/main" id="{9F8024E0-67A9-024C-B386-3740F35FEF1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37" name="图片 36">
            <a:extLst>
              <a:ext uri="{FF2B5EF4-FFF2-40B4-BE49-F238E27FC236}">
                <a16:creationId xmlns:a16="http://schemas.microsoft.com/office/drawing/2014/main" id="{4D02E836-FDF5-454C-8218-CF6F6C3337B7}"/>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38" name="图片 37">
            <a:extLst>
              <a:ext uri="{FF2B5EF4-FFF2-40B4-BE49-F238E27FC236}">
                <a16:creationId xmlns:a16="http://schemas.microsoft.com/office/drawing/2014/main" id="{3A6ABA30-210D-624D-9749-36251B3748AC}"/>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39" name="矩形 38">
            <a:extLst>
              <a:ext uri="{FF2B5EF4-FFF2-40B4-BE49-F238E27FC236}">
                <a16:creationId xmlns:a16="http://schemas.microsoft.com/office/drawing/2014/main" id="{8B43A2FE-FABF-4840-B420-7DEA790B601B}"/>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40" name="矩形 39">
            <a:extLst>
              <a:ext uri="{FF2B5EF4-FFF2-40B4-BE49-F238E27FC236}">
                <a16:creationId xmlns:a16="http://schemas.microsoft.com/office/drawing/2014/main" id="{676D8685-62C4-864C-AC99-2C3716AD8126}"/>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41" name="矩形 40">
            <a:extLst>
              <a:ext uri="{FF2B5EF4-FFF2-40B4-BE49-F238E27FC236}">
                <a16:creationId xmlns:a16="http://schemas.microsoft.com/office/drawing/2014/main" id="{10C93F02-1D44-8C43-8E03-5D13D72941F8}"/>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2" name="矩形 41">
            <a:extLst>
              <a:ext uri="{FF2B5EF4-FFF2-40B4-BE49-F238E27FC236}">
                <a16:creationId xmlns:a16="http://schemas.microsoft.com/office/drawing/2014/main" id="{AC77AD47-013F-494C-A544-B42D6414723B}"/>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3" name="图片 42">
            <a:extLst>
              <a:ext uri="{FF2B5EF4-FFF2-40B4-BE49-F238E27FC236}">
                <a16:creationId xmlns:a16="http://schemas.microsoft.com/office/drawing/2014/main" id="{949CDB7C-7EA8-6A4F-82D0-A675F09E3D0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44" name="图片 43">
            <a:extLst>
              <a:ext uri="{FF2B5EF4-FFF2-40B4-BE49-F238E27FC236}">
                <a16:creationId xmlns:a16="http://schemas.microsoft.com/office/drawing/2014/main" id="{3B32068B-7DA6-BC42-A017-0F16C666C8F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45" name="图片 44">
            <a:extLst>
              <a:ext uri="{FF2B5EF4-FFF2-40B4-BE49-F238E27FC236}">
                <a16:creationId xmlns:a16="http://schemas.microsoft.com/office/drawing/2014/main" id="{98421549-FAF6-8640-B062-765BD300952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46" name="直线连接符 45">
            <a:extLst>
              <a:ext uri="{FF2B5EF4-FFF2-40B4-BE49-F238E27FC236}">
                <a16:creationId xmlns:a16="http://schemas.microsoft.com/office/drawing/2014/main" id="{B901DD5C-63B8-B24A-A94C-62CE75D0631E}"/>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F970AA2-21E0-3F4D-8CF7-53B1F075549E}"/>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肘形连接符 47">
            <a:extLst>
              <a:ext uri="{FF2B5EF4-FFF2-40B4-BE49-F238E27FC236}">
                <a16:creationId xmlns:a16="http://schemas.microsoft.com/office/drawing/2014/main" id="{B73219E4-101E-9842-81C0-0B4C4EDD2294}"/>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428851CD-487A-1142-9825-00538A5CEC15}"/>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50" name="肘形连接符 49">
            <a:extLst>
              <a:ext uri="{FF2B5EF4-FFF2-40B4-BE49-F238E27FC236}">
                <a16:creationId xmlns:a16="http://schemas.microsoft.com/office/drawing/2014/main" id="{CF1E9786-9BA3-614C-B391-5F79CA441656}"/>
              </a:ext>
            </a:extLst>
          </p:cNvPr>
          <p:cNvCxnSpPr>
            <a:stCxn id="37" idx="3"/>
            <a:endCxn id="36"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45C9A41A-30FA-0549-9F8E-909B386FD0DB}"/>
              </a:ext>
            </a:extLst>
          </p:cNvPr>
          <p:cNvCxnSpPr>
            <a:stCxn id="38" idx="3"/>
            <a:endCxn id="36"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7045BC6D-6A4D-CF4F-ADBE-094D88315C21}"/>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肘形连接符 52">
            <a:extLst>
              <a:ext uri="{FF2B5EF4-FFF2-40B4-BE49-F238E27FC236}">
                <a16:creationId xmlns:a16="http://schemas.microsoft.com/office/drawing/2014/main" id="{91D7FC99-9351-334B-9331-19243B402F19}"/>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肘形连接符 53">
            <a:extLst>
              <a:ext uri="{FF2B5EF4-FFF2-40B4-BE49-F238E27FC236}">
                <a16:creationId xmlns:a16="http://schemas.microsoft.com/office/drawing/2014/main" id="{E7BF41CA-57C2-2342-84B1-E52CA5AFD73F}"/>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D68D0AF5-CBC0-D44D-8F71-16F7104D6025}"/>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E08B10A3-AAA5-D54E-A404-CB383FE8B1D3}"/>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57" name="直线连接符 56">
            <a:extLst>
              <a:ext uri="{FF2B5EF4-FFF2-40B4-BE49-F238E27FC236}">
                <a16:creationId xmlns:a16="http://schemas.microsoft.com/office/drawing/2014/main" id="{1D556E5D-9525-8B4B-BF61-E0BCCEE8E4A9}"/>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0B644829-A9F4-3D48-B8CF-0546151B88CD}"/>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EF365DC6-FD85-FA4B-97C0-D4222E34D50D}"/>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EB0BF94C-607E-3840-A668-B399EF159D2A}"/>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1" name="矩形 60">
            <a:extLst>
              <a:ext uri="{FF2B5EF4-FFF2-40B4-BE49-F238E27FC236}">
                <a16:creationId xmlns:a16="http://schemas.microsoft.com/office/drawing/2014/main" id="{948FF466-3282-924D-B693-2024754CA839}"/>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2" name="矩形 61">
            <a:extLst>
              <a:ext uri="{FF2B5EF4-FFF2-40B4-BE49-F238E27FC236}">
                <a16:creationId xmlns:a16="http://schemas.microsoft.com/office/drawing/2014/main" id="{493A2C3A-F987-BD41-8295-3DB48197608F}"/>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3" name="矩形 62">
            <a:extLst>
              <a:ext uri="{FF2B5EF4-FFF2-40B4-BE49-F238E27FC236}">
                <a16:creationId xmlns:a16="http://schemas.microsoft.com/office/drawing/2014/main" id="{2B3F96E1-8C4B-B847-98C1-B7DB32E577E3}"/>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64" name="肘形连接符 63">
            <a:extLst>
              <a:ext uri="{FF2B5EF4-FFF2-40B4-BE49-F238E27FC236}">
                <a16:creationId xmlns:a16="http://schemas.microsoft.com/office/drawing/2014/main" id="{C7442354-7EE1-E14B-BAFC-3E7875A3AD27}"/>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AD844380-95C3-1C46-BD4E-4FDBCA693618}"/>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肘形连接符 65">
            <a:extLst>
              <a:ext uri="{FF2B5EF4-FFF2-40B4-BE49-F238E27FC236}">
                <a16:creationId xmlns:a16="http://schemas.microsoft.com/office/drawing/2014/main" id="{4C53B26C-0A95-014D-86B1-7D060404A7EF}"/>
              </a:ext>
            </a:extLst>
          </p:cNvPr>
          <p:cNvCxnSpPr>
            <a:cxnSpLocks/>
            <a:stCxn id="43"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38724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集群：集群辅件</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网络（交换机、线材等）、机柜、机架式配电单元 </a:t>
            </a:r>
            <a:r>
              <a:rPr lang="en-US" altLang="zh-CN" dirty="0"/>
              <a:t>PDU</a:t>
            </a:r>
            <a:r>
              <a:rPr lang="zh-CN" altLang="en-US" dirty="0"/>
              <a:t>、冷却系统等。</a:t>
            </a:r>
            <a:endParaRPr lang="en-US" altLang="en-US" dirty="0"/>
          </a:p>
        </p:txBody>
      </p:sp>
      <p:pic>
        <p:nvPicPr>
          <p:cNvPr id="7" name="图片 6">
            <a:extLst>
              <a:ext uri="{FF2B5EF4-FFF2-40B4-BE49-F238E27FC236}">
                <a16:creationId xmlns:a16="http://schemas.microsoft.com/office/drawing/2014/main" id="{7928A5B0-01A9-3B4A-9EDE-8A85404E0E1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8" name="图片 7">
            <a:extLst>
              <a:ext uri="{FF2B5EF4-FFF2-40B4-BE49-F238E27FC236}">
                <a16:creationId xmlns:a16="http://schemas.microsoft.com/office/drawing/2014/main" id="{770958BA-79DD-964A-91FE-4C1C0394D371}"/>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9" name="图片 8">
            <a:extLst>
              <a:ext uri="{FF2B5EF4-FFF2-40B4-BE49-F238E27FC236}">
                <a16:creationId xmlns:a16="http://schemas.microsoft.com/office/drawing/2014/main" id="{0ABE184C-BA84-8249-AFBB-5EB885300AC8}"/>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10" name="矩形 9">
            <a:extLst>
              <a:ext uri="{FF2B5EF4-FFF2-40B4-BE49-F238E27FC236}">
                <a16:creationId xmlns:a16="http://schemas.microsoft.com/office/drawing/2014/main" id="{A58A5938-77E5-3D4E-A418-EA272DE78948}"/>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11" name="矩形 10">
            <a:extLst>
              <a:ext uri="{FF2B5EF4-FFF2-40B4-BE49-F238E27FC236}">
                <a16:creationId xmlns:a16="http://schemas.microsoft.com/office/drawing/2014/main" id="{F71F6DF0-B98D-7648-8654-B0E4C7B6C8B0}"/>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12" name="矩形 11">
            <a:extLst>
              <a:ext uri="{FF2B5EF4-FFF2-40B4-BE49-F238E27FC236}">
                <a16:creationId xmlns:a16="http://schemas.microsoft.com/office/drawing/2014/main" id="{D60FAD29-0AC1-8F40-AEDD-2E06794ABF82}"/>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13" name="矩形 12">
            <a:extLst>
              <a:ext uri="{FF2B5EF4-FFF2-40B4-BE49-F238E27FC236}">
                <a16:creationId xmlns:a16="http://schemas.microsoft.com/office/drawing/2014/main" id="{82A25BCE-D710-EE40-A06B-BC72A85E1E5C}"/>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14" name="图片 13">
            <a:extLst>
              <a:ext uri="{FF2B5EF4-FFF2-40B4-BE49-F238E27FC236}">
                <a16:creationId xmlns:a16="http://schemas.microsoft.com/office/drawing/2014/main" id="{C4E39B85-8E70-4541-9726-83399CCF1A7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15" name="图片 14">
            <a:extLst>
              <a:ext uri="{FF2B5EF4-FFF2-40B4-BE49-F238E27FC236}">
                <a16:creationId xmlns:a16="http://schemas.microsoft.com/office/drawing/2014/main" id="{65ED102E-4548-AE43-BFFA-32CA5DE5D0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16" name="图片 15">
            <a:extLst>
              <a:ext uri="{FF2B5EF4-FFF2-40B4-BE49-F238E27FC236}">
                <a16:creationId xmlns:a16="http://schemas.microsoft.com/office/drawing/2014/main" id="{19161C67-CE69-0A48-B3D2-41DA1A14A56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17" name="直线连接符 16">
            <a:extLst>
              <a:ext uri="{FF2B5EF4-FFF2-40B4-BE49-F238E27FC236}">
                <a16:creationId xmlns:a16="http://schemas.microsoft.com/office/drawing/2014/main" id="{352BB08D-20C8-3643-BFE6-15A504EFF3B3}"/>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E9B81D48-EB36-3D46-A541-CC563D9770A2}"/>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B5DCCE54-162D-734D-958D-5EB0C515B361}"/>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1DAA3720-219B-9144-8430-0981029DA926}"/>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21" name="肘形连接符 20">
            <a:extLst>
              <a:ext uri="{FF2B5EF4-FFF2-40B4-BE49-F238E27FC236}">
                <a16:creationId xmlns:a16="http://schemas.microsoft.com/office/drawing/2014/main" id="{00583819-2A6A-1141-8EAE-5748F6E43B9C}"/>
              </a:ext>
            </a:extLst>
          </p:cNvPr>
          <p:cNvCxnSpPr>
            <a:stCxn id="8" idx="3"/>
            <a:endCxn id="7"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7BE83478-6047-9249-8B7E-AD39AFE9C34E}"/>
              </a:ext>
            </a:extLst>
          </p:cNvPr>
          <p:cNvCxnSpPr>
            <a:stCxn id="9" idx="3"/>
            <a:endCxn id="7"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A068353-80FA-0D43-88CC-10905FFC845A}"/>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肘形连接符 23">
            <a:extLst>
              <a:ext uri="{FF2B5EF4-FFF2-40B4-BE49-F238E27FC236}">
                <a16:creationId xmlns:a16="http://schemas.microsoft.com/office/drawing/2014/main" id="{AEEA4CA2-FDDB-5344-9380-4E9477C191E9}"/>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ED81A595-0D95-8F44-9E70-1D11426CA1E6}"/>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1F255DF9-DAC9-0A45-BDE4-95FC8A609A32}"/>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5011B99-497B-DB4F-B267-C5EF221BD055}"/>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29" name="直线连接符 28">
            <a:extLst>
              <a:ext uri="{FF2B5EF4-FFF2-40B4-BE49-F238E27FC236}">
                <a16:creationId xmlns:a16="http://schemas.microsoft.com/office/drawing/2014/main" id="{6033D88F-4DE6-5644-A62B-783700E5CD77}"/>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CC07240E-26D0-1541-9249-9FBEDED8FBF7}"/>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69AFC432-AFF7-1A49-A495-9D9D9D0B7675}"/>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6C61B22-702A-D249-BC17-876E6445105D}"/>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33" name="矩形 32">
            <a:extLst>
              <a:ext uri="{FF2B5EF4-FFF2-40B4-BE49-F238E27FC236}">
                <a16:creationId xmlns:a16="http://schemas.microsoft.com/office/drawing/2014/main" id="{029F8640-592A-C143-AEA4-C81BAC853C25}"/>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34" name="矩形 33">
            <a:extLst>
              <a:ext uri="{FF2B5EF4-FFF2-40B4-BE49-F238E27FC236}">
                <a16:creationId xmlns:a16="http://schemas.microsoft.com/office/drawing/2014/main" id="{DFF8F4BA-F87D-484D-8C03-FF6D70E213F0}"/>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35" name="矩形 34">
            <a:extLst>
              <a:ext uri="{FF2B5EF4-FFF2-40B4-BE49-F238E27FC236}">
                <a16:creationId xmlns:a16="http://schemas.microsoft.com/office/drawing/2014/main" id="{E07ADB06-0C96-9C40-8550-F3602283F9B7}"/>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36" name="肘形连接符 35">
            <a:extLst>
              <a:ext uri="{FF2B5EF4-FFF2-40B4-BE49-F238E27FC236}">
                <a16:creationId xmlns:a16="http://schemas.microsoft.com/office/drawing/2014/main" id="{564B2515-B96E-1E45-9E75-34978C564863}"/>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7CC21ADC-EC5C-9042-98FA-D2FCD6FA3D79}"/>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685D8D5A-56E2-AD46-AD0C-0C8E700AA4D2}"/>
              </a:ext>
            </a:extLst>
          </p:cNvPr>
          <p:cNvCxnSpPr>
            <a:cxnSpLocks/>
            <a:stCxn id="14"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6685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a:t>
            </a:r>
            <a:r>
              <a:rPr lang="en-US" altLang="zh-CN" dirty="0"/>
              <a:t>4</a:t>
            </a:r>
            <a:r>
              <a:rPr lang="zh-CN" altLang="en-US" dirty="0"/>
              <a:t>大部件</a:t>
            </a:r>
            <a:endParaRPr lang="en-US" dirty="0">
              <a:solidFill>
                <a:srgbClr val="C00000"/>
              </a:solidFill>
            </a:endParaRPr>
          </a:p>
        </p:txBody>
      </p:sp>
      <p:pic>
        <p:nvPicPr>
          <p:cNvPr id="7" name="图片 6">
            <a:extLst>
              <a:ext uri="{FF2B5EF4-FFF2-40B4-BE49-F238E27FC236}">
                <a16:creationId xmlns:a16="http://schemas.microsoft.com/office/drawing/2014/main" id="{7928A5B0-01A9-3B4A-9EDE-8A85404E0E1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37329" y="3754769"/>
            <a:ext cx="2018071" cy="260264"/>
          </a:xfrm>
          <a:prstGeom prst="rect">
            <a:avLst/>
          </a:prstGeom>
        </p:spPr>
      </p:pic>
      <p:pic>
        <p:nvPicPr>
          <p:cNvPr id="8" name="图片 7">
            <a:extLst>
              <a:ext uri="{FF2B5EF4-FFF2-40B4-BE49-F238E27FC236}">
                <a16:creationId xmlns:a16="http://schemas.microsoft.com/office/drawing/2014/main" id="{770958BA-79DD-964A-91FE-4C1C0394D371}"/>
              </a:ext>
            </a:extLst>
          </p:cNvPr>
          <p:cNvPicPr>
            <a:picLocks noChangeAspect="1"/>
          </p:cNvPicPr>
          <p:nvPr/>
        </p:nvPicPr>
        <p:blipFill>
          <a:blip r:embed="rId4"/>
          <a:stretch>
            <a:fillRect/>
          </a:stretch>
        </p:blipFill>
        <p:spPr>
          <a:xfrm>
            <a:off x="1678062" y="2625594"/>
            <a:ext cx="1887694" cy="1136907"/>
          </a:xfrm>
          <a:prstGeom prst="rect">
            <a:avLst/>
          </a:prstGeom>
        </p:spPr>
      </p:pic>
      <p:pic>
        <p:nvPicPr>
          <p:cNvPr id="9" name="图片 8">
            <a:extLst>
              <a:ext uri="{FF2B5EF4-FFF2-40B4-BE49-F238E27FC236}">
                <a16:creationId xmlns:a16="http://schemas.microsoft.com/office/drawing/2014/main" id="{0ABE184C-BA84-8249-AFBB-5EB885300AC8}"/>
              </a:ext>
            </a:extLst>
          </p:cNvPr>
          <p:cNvPicPr>
            <a:picLocks noChangeAspect="1"/>
          </p:cNvPicPr>
          <p:nvPr/>
        </p:nvPicPr>
        <p:blipFill>
          <a:blip r:embed="rId4"/>
          <a:stretch>
            <a:fillRect/>
          </a:stretch>
        </p:blipFill>
        <p:spPr>
          <a:xfrm>
            <a:off x="1678062" y="4055342"/>
            <a:ext cx="1887694" cy="1136907"/>
          </a:xfrm>
          <a:prstGeom prst="rect">
            <a:avLst/>
          </a:prstGeom>
        </p:spPr>
      </p:pic>
      <p:sp>
        <p:nvSpPr>
          <p:cNvPr id="10" name="矩形 9">
            <a:extLst>
              <a:ext uri="{FF2B5EF4-FFF2-40B4-BE49-F238E27FC236}">
                <a16:creationId xmlns:a16="http://schemas.microsoft.com/office/drawing/2014/main" id="{A58A5938-77E5-3D4E-A418-EA272DE78948}"/>
              </a:ext>
            </a:extLst>
          </p:cNvPr>
          <p:cNvSpPr/>
          <p:nvPr/>
        </p:nvSpPr>
        <p:spPr>
          <a:xfrm>
            <a:off x="5131355" y="4005151"/>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11" name="矩形 10">
            <a:extLst>
              <a:ext uri="{FF2B5EF4-FFF2-40B4-BE49-F238E27FC236}">
                <a16:creationId xmlns:a16="http://schemas.microsoft.com/office/drawing/2014/main" id="{F71F6DF0-B98D-7648-8654-B0E4C7B6C8B0}"/>
              </a:ext>
            </a:extLst>
          </p:cNvPr>
          <p:cNvSpPr/>
          <p:nvPr/>
        </p:nvSpPr>
        <p:spPr>
          <a:xfrm>
            <a:off x="7949456" y="401998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12" name="矩形 11">
            <a:extLst>
              <a:ext uri="{FF2B5EF4-FFF2-40B4-BE49-F238E27FC236}">
                <a16:creationId xmlns:a16="http://schemas.microsoft.com/office/drawing/2014/main" id="{D60FAD29-0AC1-8F40-AEDD-2E06794ABF82}"/>
              </a:ext>
            </a:extLst>
          </p:cNvPr>
          <p:cNvSpPr/>
          <p:nvPr/>
        </p:nvSpPr>
        <p:spPr>
          <a:xfrm>
            <a:off x="3775343" y="1861031"/>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13" name="矩形 12">
            <a:extLst>
              <a:ext uri="{FF2B5EF4-FFF2-40B4-BE49-F238E27FC236}">
                <a16:creationId xmlns:a16="http://schemas.microsoft.com/office/drawing/2014/main" id="{82A25BCE-D710-EE40-A06B-BC72A85E1E5C}"/>
              </a:ext>
            </a:extLst>
          </p:cNvPr>
          <p:cNvSpPr/>
          <p:nvPr/>
        </p:nvSpPr>
        <p:spPr>
          <a:xfrm>
            <a:off x="3750611" y="2195054"/>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14" name="图片 13">
            <a:extLst>
              <a:ext uri="{FF2B5EF4-FFF2-40B4-BE49-F238E27FC236}">
                <a16:creationId xmlns:a16="http://schemas.microsoft.com/office/drawing/2014/main" id="{C4E39B85-8E70-4541-9726-83399CCF1A7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86781" y="2262719"/>
            <a:ext cx="2070257" cy="241897"/>
          </a:xfrm>
          <a:prstGeom prst="rect">
            <a:avLst/>
          </a:prstGeom>
        </p:spPr>
      </p:pic>
      <p:pic>
        <p:nvPicPr>
          <p:cNvPr id="15" name="图片 14">
            <a:extLst>
              <a:ext uri="{FF2B5EF4-FFF2-40B4-BE49-F238E27FC236}">
                <a16:creationId xmlns:a16="http://schemas.microsoft.com/office/drawing/2014/main" id="{65ED102E-4548-AE43-BFFA-32CA5DE5D0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86781" y="1928696"/>
            <a:ext cx="2070257" cy="241897"/>
          </a:xfrm>
          <a:prstGeom prst="rect">
            <a:avLst/>
          </a:prstGeom>
        </p:spPr>
      </p:pic>
      <p:pic>
        <p:nvPicPr>
          <p:cNvPr id="16" name="图片 15">
            <a:extLst>
              <a:ext uri="{FF2B5EF4-FFF2-40B4-BE49-F238E27FC236}">
                <a16:creationId xmlns:a16="http://schemas.microsoft.com/office/drawing/2014/main" id="{19161C67-CE69-0A48-B3D2-41DA1A14A56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513598" y="3631561"/>
            <a:ext cx="2133600" cy="411230"/>
          </a:xfrm>
          <a:prstGeom prst="rect">
            <a:avLst/>
          </a:prstGeom>
        </p:spPr>
      </p:pic>
      <p:cxnSp>
        <p:nvCxnSpPr>
          <p:cNvPr id="17" name="直线连接符 16">
            <a:extLst>
              <a:ext uri="{FF2B5EF4-FFF2-40B4-BE49-F238E27FC236}">
                <a16:creationId xmlns:a16="http://schemas.microsoft.com/office/drawing/2014/main" id="{352BB08D-20C8-3643-BFE6-15A504EFF3B3}"/>
              </a:ext>
            </a:extLst>
          </p:cNvPr>
          <p:cNvCxnSpPr>
            <a:cxnSpLocks/>
          </p:cNvCxnSpPr>
          <p:nvPr/>
        </p:nvCxnSpPr>
        <p:spPr>
          <a:xfrm>
            <a:off x="6831124" y="3853360"/>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E9B81D48-EB36-3D46-A541-CC563D9770A2}"/>
              </a:ext>
            </a:extLst>
          </p:cNvPr>
          <p:cNvCxnSpPr>
            <a:cxnSpLocks/>
          </p:cNvCxnSpPr>
          <p:nvPr/>
        </p:nvCxnSpPr>
        <p:spPr>
          <a:xfrm rot="5400000">
            <a:off x="316882" y="4017726"/>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B5DCCE54-162D-734D-958D-5EB0C515B361}"/>
              </a:ext>
            </a:extLst>
          </p:cNvPr>
          <p:cNvCxnSpPr>
            <a:cxnSpLocks/>
          </p:cNvCxnSpPr>
          <p:nvPr/>
        </p:nvCxnSpPr>
        <p:spPr>
          <a:xfrm>
            <a:off x="5216077" y="2003296"/>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1DAA3720-219B-9144-8430-0981029DA926}"/>
              </a:ext>
            </a:extLst>
          </p:cNvPr>
          <p:cNvSpPr/>
          <p:nvPr/>
        </p:nvSpPr>
        <p:spPr>
          <a:xfrm>
            <a:off x="1685023" y="3734165"/>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21" name="肘形连接符 20">
            <a:extLst>
              <a:ext uri="{FF2B5EF4-FFF2-40B4-BE49-F238E27FC236}">
                <a16:creationId xmlns:a16="http://schemas.microsoft.com/office/drawing/2014/main" id="{00583819-2A6A-1141-8EAE-5748F6E43B9C}"/>
              </a:ext>
            </a:extLst>
          </p:cNvPr>
          <p:cNvCxnSpPr>
            <a:stCxn id="8" idx="3"/>
            <a:endCxn id="7" idx="1"/>
          </p:cNvCxnSpPr>
          <p:nvPr/>
        </p:nvCxnSpPr>
        <p:spPr>
          <a:xfrm>
            <a:off x="3565756" y="3194048"/>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7BE83478-6047-9249-8B7E-AD39AFE9C34E}"/>
              </a:ext>
            </a:extLst>
          </p:cNvPr>
          <p:cNvCxnSpPr>
            <a:stCxn id="9" idx="3"/>
            <a:endCxn id="7" idx="1"/>
          </p:cNvCxnSpPr>
          <p:nvPr/>
        </p:nvCxnSpPr>
        <p:spPr>
          <a:xfrm flipV="1">
            <a:off x="3565756" y="3884901"/>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A068353-80FA-0D43-88CC-10905FFC845A}"/>
              </a:ext>
            </a:extLst>
          </p:cNvPr>
          <p:cNvSpPr/>
          <p:nvPr/>
        </p:nvSpPr>
        <p:spPr>
          <a:xfrm>
            <a:off x="504841" y="5361637"/>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肘形连接符 23">
            <a:extLst>
              <a:ext uri="{FF2B5EF4-FFF2-40B4-BE49-F238E27FC236}">
                <a16:creationId xmlns:a16="http://schemas.microsoft.com/office/drawing/2014/main" id="{AEEA4CA2-FDDB-5344-9380-4E9477C191E9}"/>
              </a:ext>
            </a:extLst>
          </p:cNvPr>
          <p:cNvCxnSpPr>
            <a:cxnSpLocks/>
          </p:cNvCxnSpPr>
          <p:nvPr/>
        </p:nvCxnSpPr>
        <p:spPr>
          <a:xfrm>
            <a:off x="5232082" y="2333561"/>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ED81A595-0D95-8F44-9E70-1D11426CA1E6}"/>
              </a:ext>
            </a:extLst>
          </p:cNvPr>
          <p:cNvCxnSpPr>
            <a:cxnSpLocks/>
          </p:cNvCxnSpPr>
          <p:nvPr/>
        </p:nvCxnSpPr>
        <p:spPr>
          <a:xfrm rot="5400000">
            <a:off x="1094628" y="4740854"/>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1F255DF9-DAC9-0A45-BDE4-95FC8A609A32}"/>
              </a:ext>
            </a:extLst>
          </p:cNvPr>
          <p:cNvCxnSpPr>
            <a:cxnSpLocks/>
          </p:cNvCxnSpPr>
          <p:nvPr/>
        </p:nvCxnSpPr>
        <p:spPr>
          <a:xfrm rot="10800000" flipV="1">
            <a:off x="906454" y="1994703"/>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5011B99-497B-DB4F-B267-C5EF221BD055}"/>
              </a:ext>
            </a:extLst>
          </p:cNvPr>
          <p:cNvPicPr>
            <a:picLocks noChangeAspect="1"/>
          </p:cNvPicPr>
          <p:nvPr/>
        </p:nvPicPr>
        <p:blipFill>
          <a:blip r:embed="rId7"/>
          <a:stretch>
            <a:fillRect/>
          </a:stretch>
        </p:blipFill>
        <p:spPr>
          <a:xfrm>
            <a:off x="9872086" y="4348666"/>
            <a:ext cx="1535851" cy="1340379"/>
          </a:xfrm>
          <a:prstGeom prst="rect">
            <a:avLst/>
          </a:prstGeom>
        </p:spPr>
      </p:pic>
      <p:cxnSp>
        <p:nvCxnSpPr>
          <p:cNvPr id="29" name="直线连接符 28">
            <a:extLst>
              <a:ext uri="{FF2B5EF4-FFF2-40B4-BE49-F238E27FC236}">
                <a16:creationId xmlns:a16="http://schemas.microsoft.com/office/drawing/2014/main" id="{6033D88F-4DE6-5644-A62B-783700E5CD77}"/>
              </a:ext>
            </a:extLst>
          </p:cNvPr>
          <p:cNvCxnSpPr>
            <a:cxnSpLocks/>
          </p:cNvCxnSpPr>
          <p:nvPr/>
        </p:nvCxnSpPr>
        <p:spPr>
          <a:xfrm>
            <a:off x="10146053" y="2926530"/>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CC07240E-26D0-1541-9249-9FBEDED8FBF7}"/>
              </a:ext>
            </a:extLst>
          </p:cNvPr>
          <p:cNvCxnSpPr>
            <a:cxnSpLocks/>
          </p:cNvCxnSpPr>
          <p:nvPr/>
        </p:nvCxnSpPr>
        <p:spPr>
          <a:xfrm>
            <a:off x="10146053" y="2449719"/>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69AFC432-AFF7-1A49-A495-9D9D9D0B7675}"/>
              </a:ext>
            </a:extLst>
          </p:cNvPr>
          <p:cNvCxnSpPr>
            <a:cxnSpLocks/>
          </p:cNvCxnSpPr>
          <p:nvPr/>
        </p:nvCxnSpPr>
        <p:spPr>
          <a:xfrm>
            <a:off x="10146053" y="1972908"/>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6C61B22-702A-D249-BC17-876E6445105D}"/>
              </a:ext>
            </a:extLst>
          </p:cNvPr>
          <p:cNvSpPr/>
          <p:nvPr/>
        </p:nvSpPr>
        <p:spPr>
          <a:xfrm>
            <a:off x="10146053" y="2971293"/>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33" name="矩形 32">
            <a:extLst>
              <a:ext uri="{FF2B5EF4-FFF2-40B4-BE49-F238E27FC236}">
                <a16:creationId xmlns:a16="http://schemas.microsoft.com/office/drawing/2014/main" id="{029F8640-592A-C143-AEA4-C81BAC853C25}"/>
              </a:ext>
            </a:extLst>
          </p:cNvPr>
          <p:cNvSpPr/>
          <p:nvPr/>
        </p:nvSpPr>
        <p:spPr>
          <a:xfrm>
            <a:off x="10146053" y="2494480"/>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34" name="矩形 33">
            <a:extLst>
              <a:ext uri="{FF2B5EF4-FFF2-40B4-BE49-F238E27FC236}">
                <a16:creationId xmlns:a16="http://schemas.microsoft.com/office/drawing/2014/main" id="{DFF8F4BA-F87D-484D-8C03-FF6D70E213F0}"/>
              </a:ext>
            </a:extLst>
          </p:cNvPr>
          <p:cNvSpPr/>
          <p:nvPr/>
        </p:nvSpPr>
        <p:spPr>
          <a:xfrm>
            <a:off x="10146053" y="2004417"/>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35" name="矩形 34">
            <a:extLst>
              <a:ext uri="{FF2B5EF4-FFF2-40B4-BE49-F238E27FC236}">
                <a16:creationId xmlns:a16="http://schemas.microsoft.com/office/drawing/2014/main" id="{E07ADB06-0C96-9C40-8550-F3602283F9B7}"/>
              </a:ext>
            </a:extLst>
          </p:cNvPr>
          <p:cNvSpPr/>
          <p:nvPr/>
        </p:nvSpPr>
        <p:spPr>
          <a:xfrm>
            <a:off x="10388082" y="4254348"/>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36" name="肘形连接符 35">
            <a:extLst>
              <a:ext uri="{FF2B5EF4-FFF2-40B4-BE49-F238E27FC236}">
                <a16:creationId xmlns:a16="http://schemas.microsoft.com/office/drawing/2014/main" id="{564B2515-B96E-1E45-9E75-34978C564863}"/>
              </a:ext>
            </a:extLst>
          </p:cNvPr>
          <p:cNvCxnSpPr>
            <a:cxnSpLocks/>
          </p:cNvCxnSpPr>
          <p:nvPr/>
        </p:nvCxnSpPr>
        <p:spPr>
          <a:xfrm rot="5400000">
            <a:off x="13660" y="3690036"/>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7CC21ADC-EC5C-9042-98FA-D2FCD6FA3D79}"/>
              </a:ext>
            </a:extLst>
          </p:cNvPr>
          <p:cNvCxnSpPr>
            <a:cxnSpLocks/>
          </p:cNvCxnSpPr>
          <p:nvPr/>
        </p:nvCxnSpPr>
        <p:spPr>
          <a:xfrm rot="5400000">
            <a:off x="741392" y="4477349"/>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685D8D5A-56E2-AD46-AD0C-0C8E700AA4D2}"/>
              </a:ext>
            </a:extLst>
          </p:cNvPr>
          <p:cNvCxnSpPr>
            <a:cxnSpLocks/>
            <a:stCxn id="14" idx="1"/>
          </p:cNvCxnSpPr>
          <p:nvPr/>
        </p:nvCxnSpPr>
        <p:spPr>
          <a:xfrm rot="10800000" flipV="1">
            <a:off x="1137247" y="2383668"/>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104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t>DGX </a:t>
            </a:r>
            <a:r>
              <a:rPr lang="en-US" altLang="zh-CN" dirty="0" err="1"/>
              <a:t>SuperPOD</a:t>
            </a:r>
            <a:endParaRPr lang="en-US" altLang="zh-CN" dirty="0">
              <a:latin typeface="Futura Medium" panose="020B0602020204020303" pitchFamily="34" charset="-79"/>
              <a:cs typeface="Futura Medium" panose="020B0602020204020303" pitchFamily="34" charset="-79"/>
            </a:endParaRPr>
          </a:p>
          <a:p>
            <a:pPr>
              <a:lnSpc>
                <a:spcPct val="130000"/>
              </a:lnSpc>
            </a:pPr>
            <a:r>
              <a:rPr lang="zh-CN" altLang="en-US" dirty="0">
                <a:latin typeface="Futura Medium" panose="020B0602020204020303" pitchFamily="34" charset="-79"/>
                <a:cs typeface="Futura Medium" panose="020B0602020204020303" pitchFamily="34" charset="-79"/>
              </a:rPr>
              <a:t>看</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集群硬件</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77856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en-US" altLang="zh-CN" dirty="0"/>
              <a:t>NVDIA</a:t>
            </a:r>
            <a:r>
              <a:rPr lang="zh-CN" altLang="en-US" dirty="0"/>
              <a:t> </a:t>
            </a:r>
            <a:r>
              <a:rPr lang="en-US" altLang="zh-CN" dirty="0"/>
              <a:t>A100</a:t>
            </a:r>
            <a:r>
              <a:rPr lang="zh-CN" altLang="en-US" dirty="0"/>
              <a:t> 视频</a:t>
            </a:r>
          </a:p>
        </p:txBody>
      </p:sp>
    </p:spTree>
    <p:extLst>
      <p:ext uri="{BB962C8B-B14F-4D97-AF65-F5344CB8AC3E}">
        <p14:creationId xmlns:p14="http://schemas.microsoft.com/office/powerpoint/2010/main" val="3293763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计算节点</a:t>
            </a:r>
          </a:p>
        </p:txBody>
      </p:sp>
      <p:pic>
        <p:nvPicPr>
          <p:cNvPr id="2" name="图片 1">
            <a:extLst>
              <a:ext uri="{FF2B5EF4-FFF2-40B4-BE49-F238E27FC236}">
                <a16:creationId xmlns:a16="http://schemas.microsoft.com/office/drawing/2014/main" id="{0534F001-A949-AB43-9658-3F1C21C663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63931" y="1475171"/>
            <a:ext cx="6385419" cy="4673381"/>
          </a:xfrm>
          <a:prstGeom prst="rect">
            <a:avLst/>
          </a:prstGeom>
        </p:spPr>
      </p:pic>
      <p:pic>
        <p:nvPicPr>
          <p:cNvPr id="3" name="图片 2">
            <a:extLst>
              <a:ext uri="{FF2B5EF4-FFF2-40B4-BE49-F238E27FC236}">
                <a16:creationId xmlns:a16="http://schemas.microsoft.com/office/drawing/2014/main" id="{A3156C61-7A4D-774F-A057-CDDAF689801F}"/>
              </a:ext>
            </a:extLst>
          </p:cNvPr>
          <p:cNvPicPr>
            <a:picLocks noChangeAspect="1"/>
          </p:cNvPicPr>
          <p:nvPr/>
        </p:nvPicPr>
        <p:blipFill>
          <a:blip r:embed="rId3"/>
          <a:stretch>
            <a:fillRect/>
          </a:stretch>
        </p:blipFill>
        <p:spPr>
          <a:xfrm>
            <a:off x="6974290" y="1576551"/>
            <a:ext cx="4717920" cy="4225159"/>
          </a:xfrm>
          <a:prstGeom prst="rect">
            <a:avLst/>
          </a:prstGeom>
        </p:spPr>
      </p:pic>
    </p:spTree>
    <p:extLst>
      <p:ext uri="{BB962C8B-B14F-4D97-AF65-F5344CB8AC3E}">
        <p14:creationId xmlns:p14="http://schemas.microsoft.com/office/powerpoint/2010/main" val="3957942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计算节点</a:t>
            </a:r>
          </a:p>
        </p:txBody>
      </p:sp>
      <p:pic>
        <p:nvPicPr>
          <p:cNvPr id="2" name="图片 1">
            <a:extLst>
              <a:ext uri="{FF2B5EF4-FFF2-40B4-BE49-F238E27FC236}">
                <a16:creationId xmlns:a16="http://schemas.microsoft.com/office/drawing/2014/main" id="{0534F001-A949-AB43-9658-3F1C21C663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68127" y="1506702"/>
            <a:ext cx="6378302" cy="4673381"/>
          </a:xfrm>
          <a:prstGeom prst="rect">
            <a:avLst/>
          </a:prstGeom>
        </p:spPr>
      </p:pic>
      <p:pic>
        <p:nvPicPr>
          <p:cNvPr id="4" name="图片 3">
            <a:extLst>
              <a:ext uri="{FF2B5EF4-FFF2-40B4-BE49-F238E27FC236}">
                <a16:creationId xmlns:a16="http://schemas.microsoft.com/office/drawing/2014/main" id="{6C8DBD57-7273-7C4C-9B01-115F14E77672}"/>
              </a:ext>
            </a:extLst>
          </p:cNvPr>
          <p:cNvPicPr>
            <a:picLocks noChangeAspect="1"/>
          </p:cNvPicPr>
          <p:nvPr/>
        </p:nvPicPr>
        <p:blipFill>
          <a:blip r:embed="rId3"/>
          <a:stretch>
            <a:fillRect/>
          </a:stretch>
        </p:blipFill>
        <p:spPr>
          <a:xfrm>
            <a:off x="7928326" y="1506702"/>
            <a:ext cx="2729119" cy="4295008"/>
          </a:xfrm>
          <a:prstGeom prst="rect">
            <a:avLst/>
          </a:prstGeom>
        </p:spPr>
      </p:pic>
    </p:spTree>
    <p:extLst>
      <p:ext uri="{BB962C8B-B14F-4D97-AF65-F5344CB8AC3E}">
        <p14:creationId xmlns:p14="http://schemas.microsoft.com/office/powerpoint/2010/main" val="1356883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a:t>
            </a:r>
          </a:p>
        </p:txBody>
      </p:sp>
      <p:pic>
        <p:nvPicPr>
          <p:cNvPr id="6" name="图片 5">
            <a:extLst>
              <a:ext uri="{FF2B5EF4-FFF2-40B4-BE49-F238E27FC236}">
                <a16:creationId xmlns:a16="http://schemas.microsoft.com/office/drawing/2014/main" id="{17107790-CAB9-8E4C-A998-128C4E78C657}"/>
              </a:ext>
            </a:extLst>
          </p:cNvPr>
          <p:cNvPicPr>
            <a:picLocks noChangeAspect="1"/>
          </p:cNvPicPr>
          <p:nvPr/>
        </p:nvPicPr>
        <p:blipFill>
          <a:blip r:embed="rId2"/>
          <a:stretch>
            <a:fillRect/>
          </a:stretch>
        </p:blipFill>
        <p:spPr>
          <a:xfrm>
            <a:off x="609656" y="1147604"/>
            <a:ext cx="10963472" cy="4955489"/>
          </a:xfrm>
          <a:prstGeom prst="rect">
            <a:avLst/>
          </a:prstGeom>
        </p:spPr>
      </p:pic>
    </p:spTree>
    <p:extLst>
      <p:ext uri="{BB962C8B-B14F-4D97-AF65-F5344CB8AC3E}">
        <p14:creationId xmlns:p14="http://schemas.microsoft.com/office/powerpoint/2010/main" val="1133519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129357-6892-4846-8C94-A7DB8C4A59C7}"/>
              </a:ext>
            </a:extLst>
          </p:cNvPr>
          <p:cNvSpPr>
            <a:spLocks noGrp="1"/>
          </p:cNvSpPr>
          <p:nvPr>
            <p:ph type="title"/>
          </p:nvPr>
        </p:nvSpPr>
        <p:spPr/>
        <p:txBody>
          <a:bodyPr/>
          <a:lstStyle/>
          <a:p>
            <a:r>
              <a:rPr lang="zh-CN" altLang="en-US" dirty="0"/>
              <a:t>大模型 </a:t>
            </a:r>
            <a:r>
              <a:rPr lang="en-US" altLang="zh-CN" dirty="0"/>
              <a:t>+</a:t>
            </a:r>
            <a:r>
              <a:rPr lang="zh-CN" altLang="en-US" dirty="0"/>
              <a:t> </a:t>
            </a:r>
            <a:r>
              <a:rPr lang="en-US" altLang="zh-CN" dirty="0"/>
              <a:t>AI</a:t>
            </a:r>
            <a:r>
              <a:rPr lang="zh-CN" altLang="en-US" dirty="0"/>
              <a:t>系统全栈架构</a:t>
            </a:r>
          </a:p>
        </p:txBody>
      </p:sp>
      <p:pic>
        <p:nvPicPr>
          <p:cNvPr id="7" name="图片 6">
            <a:extLst>
              <a:ext uri="{FF2B5EF4-FFF2-40B4-BE49-F238E27FC236}">
                <a16:creationId xmlns:a16="http://schemas.microsoft.com/office/drawing/2014/main" id="{FF1484F1-6273-0547-877D-DD239E67145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7909" y="1214809"/>
            <a:ext cx="6388140" cy="5084777"/>
          </a:xfrm>
          <a:prstGeom prst="rect">
            <a:avLst/>
          </a:prstGeom>
        </p:spPr>
      </p:pic>
      <p:sp>
        <p:nvSpPr>
          <p:cNvPr id="6" name="矩形 5">
            <a:extLst>
              <a:ext uri="{FF2B5EF4-FFF2-40B4-BE49-F238E27FC236}">
                <a16:creationId xmlns:a16="http://schemas.microsoft.com/office/drawing/2014/main" id="{3BC8800C-96A5-9E4D-A4D3-D5EF622DC394}"/>
              </a:ext>
            </a:extLst>
          </p:cNvPr>
          <p:cNvSpPr/>
          <p:nvPr/>
        </p:nvSpPr>
        <p:spPr>
          <a:xfrm>
            <a:off x="623635" y="4672361"/>
            <a:ext cx="6857740" cy="1694430"/>
          </a:xfrm>
          <a:prstGeom prst="rect">
            <a:avLst/>
          </a:prstGeom>
          <a:noFill/>
          <a:ln w="38100">
            <a:solidFill>
              <a:srgbClr val="92D050"/>
            </a:solidFill>
            <a:prstDash val="sysDash"/>
            <a:extLst>
              <a:ext uri="{C807C97D-BFC1-408E-A445-0C87EB9F89A2}">
                <ask:lineSketchStyleProps xmlns:ask="http://schemas.microsoft.com/office/drawing/2018/sketchyshapes" sd="2034098327">
                  <a:custGeom>
                    <a:avLst/>
                    <a:gdLst>
                      <a:gd name="connsiteX0" fmla="*/ 0 w 6857740"/>
                      <a:gd name="connsiteY0" fmla="*/ 0 h 1694430"/>
                      <a:gd name="connsiteX1" fmla="*/ 548619 w 6857740"/>
                      <a:gd name="connsiteY1" fmla="*/ 0 h 1694430"/>
                      <a:gd name="connsiteX2" fmla="*/ 1097238 w 6857740"/>
                      <a:gd name="connsiteY2" fmla="*/ 0 h 1694430"/>
                      <a:gd name="connsiteX3" fmla="*/ 1920167 w 6857740"/>
                      <a:gd name="connsiteY3" fmla="*/ 0 h 1694430"/>
                      <a:gd name="connsiteX4" fmla="*/ 2537364 w 6857740"/>
                      <a:gd name="connsiteY4" fmla="*/ 0 h 1694430"/>
                      <a:gd name="connsiteX5" fmla="*/ 3017406 w 6857740"/>
                      <a:gd name="connsiteY5" fmla="*/ 0 h 1694430"/>
                      <a:gd name="connsiteX6" fmla="*/ 3634602 w 6857740"/>
                      <a:gd name="connsiteY6" fmla="*/ 0 h 1694430"/>
                      <a:gd name="connsiteX7" fmla="*/ 4388954 w 6857740"/>
                      <a:gd name="connsiteY7" fmla="*/ 0 h 1694430"/>
                      <a:gd name="connsiteX8" fmla="*/ 5074728 w 6857740"/>
                      <a:gd name="connsiteY8" fmla="*/ 0 h 1694430"/>
                      <a:gd name="connsiteX9" fmla="*/ 5897656 w 6857740"/>
                      <a:gd name="connsiteY9" fmla="*/ 0 h 1694430"/>
                      <a:gd name="connsiteX10" fmla="*/ 6857740 w 6857740"/>
                      <a:gd name="connsiteY10" fmla="*/ 0 h 1694430"/>
                      <a:gd name="connsiteX11" fmla="*/ 6857740 w 6857740"/>
                      <a:gd name="connsiteY11" fmla="*/ 598699 h 1694430"/>
                      <a:gd name="connsiteX12" fmla="*/ 6857740 w 6857740"/>
                      <a:gd name="connsiteY12" fmla="*/ 1163509 h 1694430"/>
                      <a:gd name="connsiteX13" fmla="*/ 6857740 w 6857740"/>
                      <a:gd name="connsiteY13" fmla="*/ 1694430 h 1694430"/>
                      <a:gd name="connsiteX14" fmla="*/ 6171966 w 6857740"/>
                      <a:gd name="connsiteY14" fmla="*/ 1694430 h 1694430"/>
                      <a:gd name="connsiteX15" fmla="*/ 5349037 w 6857740"/>
                      <a:gd name="connsiteY15" fmla="*/ 1694430 h 1694430"/>
                      <a:gd name="connsiteX16" fmla="*/ 4594686 w 6857740"/>
                      <a:gd name="connsiteY16" fmla="*/ 1694430 h 1694430"/>
                      <a:gd name="connsiteX17" fmla="*/ 3977489 w 6857740"/>
                      <a:gd name="connsiteY17" fmla="*/ 1694430 h 1694430"/>
                      <a:gd name="connsiteX18" fmla="*/ 3497447 w 6857740"/>
                      <a:gd name="connsiteY18" fmla="*/ 1694430 h 1694430"/>
                      <a:gd name="connsiteX19" fmla="*/ 2880251 w 6857740"/>
                      <a:gd name="connsiteY19" fmla="*/ 1694430 h 1694430"/>
                      <a:gd name="connsiteX20" fmla="*/ 2331632 w 6857740"/>
                      <a:gd name="connsiteY20" fmla="*/ 1694430 h 1694430"/>
                      <a:gd name="connsiteX21" fmla="*/ 1508703 w 6857740"/>
                      <a:gd name="connsiteY21" fmla="*/ 1694430 h 1694430"/>
                      <a:gd name="connsiteX22" fmla="*/ 1028661 w 6857740"/>
                      <a:gd name="connsiteY22" fmla="*/ 1694430 h 1694430"/>
                      <a:gd name="connsiteX23" fmla="*/ 0 w 6857740"/>
                      <a:gd name="connsiteY23" fmla="*/ 1694430 h 1694430"/>
                      <a:gd name="connsiteX24" fmla="*/ 0 w 6857740"/>
                      <a:gd name="connsiteY24" fmla="*/ 1180453 h 1694430"/>
                      <a:gd name="connsiteX25" fmla="*/ 0 w 6857740"/>
                      <a:gd name="connsiteY25" fmla="*/ 666476 h 1694430"/>
                      <a:gd name="connsiteX26" fmla="*/ 0 w 6857740"/>
                      <a:gd name="connsiteY26" fmla="*/ 0 h 16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7740" h="1694430" extrusionOk="0">
                        <a:moveTo>
                          <a:pt x="0" y="0"/>
                        </a:moveTo>
                        <a:cubicBezTo>
                          <a:pt x="154654" y="5890"/>
                          <a:pt x="434170" y="-20759"/>
                          <a:pt x="548619" y="0"/>
                        </a:cubicBezTo>
                        <a:cubicBezTo>
                          <a:pt x="663068" y="20759"/>
                          <a:pt x="970691" y="7220"/>
                          <a:pt x="1097238" y="0"/>
                        </a:cubicBezTo>
                        <a:cubicBezTo>
                          <a:pt x="1223785" y="-7220"/>
                          <a:pt x="1645138" y="-33024"/>
                          <a:pt x="1920167" y="0"/>
                        </a:cubicBezTo>
                        <a:cubicBezTo>
                          <a:pt x="2195196" y="33024"/>
                          <a:pt x="2413031" y="19681"/>
                          <a:pt x="2537364" y="0"/>
                        </a:cubicBezTo>
                        <a:cubicBezTo>
                          <a:pt x="2661697" y="-19681"/>
                          <a:pt x="2889663" y="10355"/>
                          <a:pt x="3017406" y="0"/>
                        </a:cubicBezTo>
                        <a:cubicBezTo>
                          <a:pt x="3145149" y="-10355"/>
                          <a:pt x="3385199" y="-5738"/>
                          <a:pt x="3634602" y="0"/>
                        </a:cubicBezTo>
                        <a:cubicBezTo>
                          <a:pt x="3884005" y="5738"/>
                          <a:pt x="4175538" y="23157"/>
                          <a:pt x="4388954" y="0"/>
                        </a:cubicBezTo>
                        <a:cubicBezTo>
                          <a:pt x="4602370" y="-23157"/>
                          <a:pt x="4886384" y="16800"/>
                          <a:pt x="5074728" y="0"/>
                        </a:cubicBezTo>
                        <a:cubicBezTo>
                          <a:pt x="5263072" y="-16800"/>
                          <a:pt x="5550607" y="-34399"/>
                          <a:pt x="5897656" y="0"/>
                        </a:cubicBezTo>
                        <a:cubicBezTo>
                          <a:pt x="6244705" y="34399"/>
                          <a:pt x="6544782" y="-34852"/>
                          <a:pt x="6857740" y="0"/>
                        </a:cubicBezTo>
                        <a:cubicBezTo>
                          <a:pt x="6882644" y="240130"/>
                          <a:pt x="6879281" y="305358"/>
                          <a:pt x="6857740" y="598699"/>
                        </a:cubicBezTo>
                        <a:cubicBezTo>
                          <a:pt x="6836199" y="892040"/>
                          <a:pt x="6885021" y="907658"/>
                          <a:pt x="6857740" y="1163509"/>
                        </a:cubicBezTo>
                        <a:cubicBezTo>
                          <a:pt x="6830460" y="1419360"/>
                          <a:pt x="6851953" y="1561860"/>
                          <a:pt x="6857740" y="1694430"/>
                        </a:cubicBezTo>
                        <a:cubicBezTo>
                          <a:pt x="6557557" y="1707587"/>
                          <a:pt x="6316022" y="1682492"/>
                          <a:pt x="6171966" y="1694430"/>
                        </a:cubicBezTo>
                        <a:cubicBezTo>
                          <a:pt x="6027910" y="1706368"/>
                          <a:pt x="5748247" y="1679110"/>
                          <a:pt x="5349037" y="1694430"/>
                        </a:cubicBezTo>
                        <a:cubicBezTo>
                          <a:pt x="4949827" y="1709750"/>
                          <a:pt x="4958033" y="1714073"/>
                          <a:pt x="4594686" y="1694430"/>
                        </a:cubicBezTo>
                        <a:cubicBezTo>
                          <a:pt x="4231339" y="1674787"/>
                          <a:pt x="4209617" y="1682154"/>
                          <a:pt x="3977489" y="1694430"/>
                        </a:cubicBezTo>
                        <a:cubicBezTo>
                          <a:pt x="3745361" y="1706706"/>
                          <a:pt x="3706298" y="1692379"/>
                          <a:pt x="3497447" y="1694430"/>
                        </a:cubicBezTo>
                        <a:cubicBezTo>
                          <a:pt x="3288596" y="1696481"/>
                          <a:pt x="3116593" y="1704821"/>
                          <a:pt x="2880251" y="1694430"/>
                        </a:cubicBezTo>
                        <a:cubicBezTo>
                          <a:pt x="2643909" y="1684039"/>
                          <a:pt x="2474306" y="1694777"/>
                          <a:pt x="2331632" y="1694430"/>
                        </a:cubicBezTo>
                        <a:cubicBezTo>
                          <a:pt x="2188958" y="1694083"/>
                          <a:pt x="1781189" y="1672806"/>
                          <a:pt x="1508703" y="1694430"/>
                        </a:cubicBezTo>
                        <a:cubicBezTo>
                          <a:pt x="1236217" y="1716054"/>
                          <a:pt x="1156576" y="1670475"/>
                          <a:pt x="1028661" y="1694430"/>
                        </a:cubicBezTo>
                        <a:cubicBezTo>
                          <a:pt x="900746" y="1718385"/>
                          <a:pt x="247148" y="1745094"/>
                          <a:pt x="0" y="1694430"/>
                        </a:cubicBezTo>
                        <a:cubicBezTo>
                          <a:pt x="15248" y="1548992"/>
                          <a:pt x="23060" y="1347493"/>
                          <a:pt x="0" y="1180453"/>
                        </a:cubicBezTo>
                        <a:cubicBezTo>
                          <a:pt x="-23060" y="1013413"/>
                          <a:pt x="-23179" y="919052"/>
                          <a:pt x="0" y="666476"/>
                        </a:cubicBezTo>
                        <a:cubicBezTo>
                          <a:pt x="23179" y="413900"/>
                          <a:pt x="1340" y="13622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216A3EA-5921-7643-AD61-91E37087511B}"/>
              </a:ext>
            </a:extLst>
          </p:cNvPr>
          <p:cNvSpPr/>
          <p:nvPr/>
        </p:nvSpPr>
        <p:spPr>
          <a:xfrm>
            <a:off x="7705649" y="5038963"/>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硬件体系结构不仅需要算力</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ea typeface="+mj-ea"/>
              </a:rPr>
              <a:t>还包括网络、存储组成的超计节点</a:t>
            </a:r>
          </a:p>
        </p:txBody>
      </p:sp>
      <p:sp>
        <p:nvSpPr>
          <p:cNvPr id="9" name="矩形 8">
            <a:extLst>
              <a:ext uri="{FF2B5EF4-FFF2-40B4-BE49-F238E27FC236}">
                <a16:creationId xmlns:a16="http://schemas.microsoft.com/office/drawing/2014/main" id="{81C7AB18-F8CA-6248-BDA1-019CB06C1631}"/>
              </a:ext>
            </a:extLst>
          </p:cNvPr>
          <p:cNvSpPr/>
          <p:nvPr/>
        </p:nvSpPr>
        <p:spPr>
          <a:xfrm>
            <a:off x="7705649" y="2948387"/>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通过软硬件协同优化</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ea typeface="+mj-ea"/>
              </a:rPr>
              <a:t>基于硬件的编译、框架、使能层</a:t>
            </a:r>
          </a:p>
        </p:txBody>
      </p:sp>
      <p:sp>
        <p:nvSpPr>
          <p:cNvPr id="10" name="矩形 9">
            <a:extLst>
              <a:ext uri="{FF2B5EF4-FFF2-40B4-BE49-F238E27FC236}">
                <a16:creationId xmlns:a16="http://schemas.microsoft.com/office/drawing/2014/main" id="{15700D5E-4C87-BC47-BE35-F530CDD564F1}"/>
              </a:ext>
            </a:extLst>
          </p:cNvPr>
          <p:cNvSpPr/>
          <p:nvPr/>
        </p:nvSpPr>
        <p:spPr>
          <a:xfrm>
            <a:off x="7705649" y="1214809"/>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提供大模型算法</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rPr>
              <a:t>提升 </a:t>
            </a:r>
            <a:r>
              <a:rPr kumimoji="1" lang="en-US" altLang="zh-CN" sz="2000" dirty="0">
                <a:solidFill>
                  <a:srgbClr val="1D1D1A"/>
                </a:solidFill>
                <a:latin typeface="Gill Sans MT" panose="020B0502020104020203" pitchFamily="34" charset="0"/>
                <a:ea typeface="+mj-ea"/>
              </a:rPr>
              <a:t>AI</a:t>
            </a:r>
            <a:r>
              <a:rPr kumimoji="1" lang="zh-CN" altLang="en-US" sz="2000" dirty="0">
                <a:solidFill>
                  <a:srgbClr val="1D1D1A"/>
                </a:solidFill>
                <a:latin typeface="Gill Sans MT" panose="020B0502020104020203" pitchFamily="34" charset="0"/>
                <a:ea typeface="+mj-ea"/>
              </a:rPr>
              <a:t> 集群整体利用率</a:t>
            </a:r>
          </a:p>
        </p:txBody>
      </p:sp>
    </p:spTree>
    <p:extLst>
      <p:ext uri="{BB962C8B-B14F-4D97-AF65-F5344CB8AC3E}">
        <p14:creationId xmlns:p14="http://schemas.microsoft.com/office/powerpoint/2010/main" val="384671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计算节点的网络结构</a:t>
            </a:r>
          </a:p>
        </p:txBody>
      </p:sp>
      <p:pic>
        <p:nvPicPr>
          <p:cNvPr id="2" name="图片 1">
            <a:extLst>
              <a:ext uri="{FF2B5EF4-FFF2-40B4-BE49-F238E27FC236}">
                <a16:creationId xmlns:a16="http://schemas.microsoft.com/office/drawing/2014/main" id="{3364FB15-91AB-F749-8188-B42598F3DC98}"/>
              </a:ext>
            </a:extLst>
          </p:cNvPr>
          <p:cNvPicPr>
            <a:picLocks noChangeAspect="1"/>
          </p:cNvPicPr>
          <p:nvPr/>
        </p:nvPicPr>
        <p:blipFill>
          <a:blip r:embed="rId2"/>
          <a:stretch>
            <a:fillRect/>
          </a:stretch>
        </p:blipFill>
        <p:spPr>
          <a:xfrm>
            <a:off x="1286846" y="2005240"/>
            <a:ext cx="9623069" cy="3385697"/>
          </a:xfrm>
          <a:prstGeom prst="rect">
            <a:avLst/>
          </a:prstGeom>
        </p:spPr>
      </p:pic>
      <p:sp>
        <p:nvSpPr>
          <p:cNvPr id="3" name="矩形 2">
            <a:extLst>
              <a:ext uri="{FF2B5EF4-FFF2-40B4-BE49-F238E27FC236}">
                <a16:creationId xmlns:a16="http://schemas.microsoft.com/office/drawing/2014/main" id="{3F9EBFBC-97BD-C741-8D18-73B85D5E1B49}"/>
              </a:ext>
            </a:extLst>
          </p:cNvPr>
          <p:cNvSpPr/>
          <p:nvPr/>
        </p:nvSpPr>
        <p:spPr>
          <a:xfrm>
            <a:off x="2100888" y="5206271"/>
            <a:ext cx="1107996" cy="369332"/>
          </a:xfrm>
          <a:prstGeom prst="rect">
            <a:avLst/>
          </a:prstGeom>
        </p:spPr>
        <p:txBody>
          <a:bodyPr wrap="none">
            <a:spAutoFit/>
          </a:bodyPr>
          <a:lstStyle/>
          <a:p>
            <a:r>
              <a:rPr lang="zh-CN" altLang="en-US" b="1" dirty="0">
                <a:latin typeface="Gill Sans MT" panose="020B0502020104020203" pitchFamily="34" charset="0"/>
              </a:rPr>
              <a:t>计算结构</a:t>
            </a:r>
          </a:p>
        </p:txBody>
      </p:sp>
      <p:sp>
        <p:nvSpPr>
          <p:cNvPr id="7" name="矩形 6">
            <a:extLst>
              <a:ext uri="{FF2B5EF4-FFF2-40B4-BE49-F238E27FC236}">
                <a16:creationId xmlns:a16="http://schemas.microsoft.com/office/drawing/2014/main" id="{3109F37A-FDEA-EB47-B617-2859DA23D098}"/>
              </a:ext>
            </a:extLst>
          </p:cNvPr>
          <p:cNvSpPr/>
          <p:nvPr/>
        </p:nvSpPr>
        <p:spPr>
          <a:xfrm>
            <a:off x="3546061" y="2005240"/>
            <a:ext cx="1122423" cy="369332"/>
          </a:xfrm>
          <a:prstGeom prst="rect">
            <a:avLst/>
          </a:prstGeom>
        </p:spPr>
        <p:txBody>
          <a:bodyPr wrap="none">
            <a:spAutoFit/>
          </a:bodyPr>
          <a:lstStyle/>
          <a:p>
            <a:r>
              <a:rPr lang="zh-CN" altLang="en-US" b="1" dirty="0">
                <a:latin typeface="Gill Sans MT" panose="020B0502020104020203" pitchFamily="34" charset="0"/>
              </a:rPr>
              <a:t>存储结构</a:t>
            </a:r>
          </a:p>
        </p:txBody>
      </p:sp>
      <p:sp>
        <p:nvSpPr>
          <p:cNvPr id="8" name="矩形 7">
            <a:extLst>
              <a:ext uri="{FF2B5EF4-FFF2-40B4-BE49-F238E27FC236}">
                <a16:creationId xmlns:a16="http://schemas.microsoft.com/office/drawing/2014/main" id="{97AFA772-8B08-2543-A36C-DCC8FB91701F}"/>
              </a:ext>
            </a:extLst>
          </p:cNvPr>
          <p:cNvSpPr/>
          <p:nvPr/>
        </p:nvSpPr>
        <p:spPr>
          <a:xfrm>
            <a:off x="4674721" y="1212202"/>
            <a:ext cx="5707117" cy="793038"/>
          </a:xfrm>
          <a:prstGeom prst="rect">
            <a:avLst/>
          </a:prstGeom>
        </p:spPr>
        <p:txBody>
          <a:bodyPr wrap="square">
            <a:spAutoFit/>
          </a:bodyPr>
          <a:lstStyle/>
          <a:p>
            <a:pPr algn="ctr">
              <a:lnSpc>
                <a:spcPct val="150000"/>
              </a:lnSpc>
            </a:pPr>
            <a:r>
              <a:rPr lang="zh-CN" altLang="en-US" b="1" dirty="0">
                <a:latin typeface="Gill Sans MT" panose="020B0502020104020203" pitchFamily="34" charset="0"/>
              </a:rPr>
              <a:t>带内管理</a:t>
            </a:r>
            <a:endParaRPr lang="en-US" altLang="zh-CN" b="1" dirty="0">
              <a:latin typeface="Gill Sans MT" panose="020B0502020104020203" pitchFamily="34" charset="0"/>
            </a:endParaRPr>
          </a:p>
          <a:p>
            <a:pPr algn="ctr">
              <a:lnSpc>
                <a:spcPct val="150000"/>
              </a:lnSpc>
            </a:pPr>
            <a:r>
              <a:rPr lang="zh-CN" altLang="en-US" sz="1400" dirty="0">
                <a:latin typeface="Gill Sans MT" panose="020B0502020104020203" pitchFamily="34" charset="0"/>
              </a:rPr>
              <a:t>使用</a:t>
            </a:r>
            <a:r>
              <a:rPr lang="en-US" altLang="zh-CN" sz="1400" dirty="0">
                <a:latin typeface="Gill Sans MT" panose="020B0502020104020203" pitchFamily="34" charset="0"/>
              </a:rPr>
              <a:t>DGX A100</a:t>
            </a:r>
            <a:r>
              <a:rPr lang="zh-CN" altLang="en-US" sz="1400" dirty="0">
                <a:latin typeface="Gill Sans MT" panose="020B0502020104020203" pitchFamily="34" charset="0"/>
              </a:rPr>
              <a:t>系统上的两个</a:t>
            </a:r>
            <a:r>
              <a:rPr lang="en-US" altLang="zh-CN" sz="1400" dirty="0">
                <a:latin typeface="Gill Sans MT" panose="020B0502020104020203" pitchFamily="34" charset="0"/>
              </a:rPr>
              <a:t>100 Gbps</a:t>
            </a:r>
            <a:r>
              <a:rPr lang="zh-CN" altLang="en-US" sz="1400" dirty="0">
                <a:latin typeface="Gill Sans MT" panose="020B0502020104020203" pitchFamily="34" charset="0"/>
              </a:rPr>
              <a:t>端口连接到专用以太网交换机</a:t>
            </a:r>
          </a:p>
        </p:txBody>
      </p:sp>
      <p:sp>
        <p:nvSpPr>
          <p:cNvPr id="9" name="矩形 8">
            <a:extLst>
              <a:ext uri="{FF2B5EF4-FFF2-40B4-BE49-F238E27FC236}">
                <a16:creationId xmlns:a16="http://schemas.microsoft.com/office/drawing/2014/main" id="{C08A441D-C782-5342-A76B-9337191114CF}"/>
              </a:ext>
            </a:extLst>
          </p:cNvPr>
          <p:cNvSpPr/>
          <p:nvPr/>
        </p:nvSpPr>
        <p:spPr>
          <a:xfrm>
            <a:off x="5095134" y="5309275"/>
            <a:ext cx="5297214" cy="793038"/>
          </a:xfrm>
          <a:prstGeom prst="rect">
            <a:avLst/>
          </a:prstGeom>
        </p:spPr>
        <p:txBody>
          <a:bodyPr wrap="square">
            <a:spAutoFit/>
          </a:bodyPr>
          <a:lstStyle/>
          <a:p>
            <a:pPr algn="ctr">
              <a:lnSpc>
                <a:spcPct val="150000"/>
              </a:lnSpc>
            </a:pPr>
            <a:r>
              <a:rPr lang="zh-CN" altLang="en-US" b="1" dirty="0">
                <a:latin typeface="Gill Sans MT" panose="020B0502020104020203" pitchFamily="34" charset="0"/>
              </a:rPr>
              <a:t>带外管理</a:t>
            </a:r>
            <a:endParaRPr lang="en-US" altLang="zh-CN" b="1" dirty="0">
              <a:latin typeface="Gill Sans MT" panose="020B0502020104020203" pitchFamily="34" charset="0"/>
            </a:endParaRPr>
          </a:p>
          <a:p>
            <a:pPr algn="ctr">
              <a:lnSpc>
                <a:spcPct val="150000"/>
              </a:lnSpc>
            </a:pPr>
            <a:r>
              <a:rPr lang="zh-CN" altLang="en-US" sz="1400" dirty="0">
                <a:latin typeface="Gill Sans MT" panose="020B0502020104020203" pitchFamily="34" charset="0"/>
              </a:rPr>
              <a:t>将 </a:t>
            </a:r>
            <a:r>
              <a:rPr lang="en-US" altLang="zh-CN" sz="1400" dirty="0">
                <a:latin typeface="Gill Sans MT" panose="020B0502020104020203" pitchFamily="34" charset="0"/>
              </a:rPr>
              <a:t>DGX </a:t>
            </a:r>
            <a:r>
              <a:rPr lang="zh-CN" altLang="en-US" sz="1400" dirty="0">
                <a:latin typeface="Gill Sans MT" panose="020B0502020104020203" pitchFamily="34" charset="0"/>
              </a:rPr>
              <a:t>基板管理控制器（</a:t>
            </a:r>
            <a:r>
              <a:rPr lang="en-US" altLang="zh-CN" sz="1400" dirty="0">
                <a:latin typeface="Gill Sans MT" panose="020B0502020104020203" pitchFamily="34" charset="0"/>
              </a:rPr>
              <a:t>BMC</a:t>
            </a:r>
            <a:r>
              <a:rPr lang="zh-CN" altLang="en-US" sz="1400" dirty="0">
                <a:latin typeface="Gill Sans MT" panose="020B0502020104020203" pitchFamily="34" charset="0"/>
              </a:rPr>
              <a:t>）端口连接到其他以太网交换机</a:t>
            </a:r>
          </a:p>
        </p:txBody>
      </p:sp>
    </p:spTree>
    <p:extLst>
      <p:ext uri="{BB962C8B-B14F-4D97-AF65-F5344CB8AC3E}">
        <p14:creationId xmlns:p14="http://schemas.microsoft.com/office/powerpoint/2010/main" val="1123296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计算节点的网络结构</a:t>
            </a:r>
          </a:p>
        </p:txBody>
      </p:sp>
      <p:sp>
        <p:nvSpPr>
          <p:cNvPr id="5" name="内容占位符 4">
            <a:extLst>
              <a:ext uri="{FF2B5EF4-FFF2-40B4-BE49-F238E27FC236}">
                <a16:creationId xmlns:a16="http://schemas.microsoft.com/office/drawing/2014/main" id="{23F9235A-66D9-574D-9007-159C08C18700}"/>
              </a:ext>
            </a:extLst>
          </p:cNvPr>
          <p:cNvSpPr>
            <a:spLocks noGrp="1"/>
          </p:cNvSpPr>
          <p:nvPr>
            <p:ph sz="half" idx="1"/>
          </p:nvPr>
        </p:nvSpPr>
        <p:spPr/>
        <p:txBody>
          <a:bodyPr/>
          <a:lstStyle/>
          <a:p>
            <a:r>
              <a:rPr lang="zh-CN" altLang="en-US" dirty="0"/>
              <a:t>带内管理：是指网络的管理控制信息与用户网络的承载业务信息通过同一个逻辑信道传送；</a:t>
            </a:r>
            <a:endParaRPr lang="en-US" altLang="zh-CN" dirty="0"/>
          </a:p>
          <a:p>
            <a:r>
              <a:rPr lang="zh-CN" altLang="en-US" dirty="0"/>
              <a:t>带外管理：网络的管理控制信息与用户网络的承载业务信息在不同的逻辑信道传送。</a:t>
            </a:r>
          </a:p>
        </p:txBody>
      </p:sp>
      <p:pic>
        <p:nvPicPr>
          <p:cNvPr id="10" name="图片 9">
            <a:extLst>
              <a:ext uri="{FF2B5EF4-FFF2-40B4-BE49-F238E27FC236}">
                <a16:creationId xmlns:a16="http://schemas.microsoft.com/office/drawing/2014/main" id="{AE711684-F454-1E41-B5C6-3AFA69909C8C}"/>
              </a:ext>
            </a:extLst>
          </p:cNvPr>
          <p:cNvPicPr>
            <a:picLocks noChangeAspect="1"/>
          </p:cNvPicPr>
          <p:nvPr/>
        </p:nvPicPr>
        <p:blipFill>
          <a:blip r:embed="rId2"/>
          <a:stretch>
            <a:fillRect/>
          </a:stretch>
        </p:blipFill>
        <p:spPr>
          <a:xfrm>
            <a:off x="1286846" y="2730453"/>
            <a:ext cx="9623069" cy="3385697"/>
          </a:xfrm>
          <a:prstGeom prst="rect">
            <a:avLst/>
          </a:prstGeom>
        </p:spPr>
      </p:pic>
    </p:spTree>
    <p:extLst>
      <p:ext uri="{BB962C8B-B14F-4D97-AF65-F5344CB8AC3E}">
        <p14:creationId xmlns:p14="http://schemas.microsoft.com/office/powerpoint/2010/main" val="15034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带内 </a:t>
            </a:r>
            <a:r>
              <a:rPr lang="en-US" altLang="zh-CN" dirty="0"/>
              <a:t>In</a:t>
            </a:r>
            <a:r>
              <a:rPr lang="zh-CN" altLang="en-US" dirty="0"/>
              <a:t> </a:t>
            </a:r>
            <a:r>
              <a:rPr lang="en-US" altLang="zh-CN" dirty="0"/>
              <a:t>band</a:t>
            </a:r>
            <a:r>
              <a:rPr lang="zh-CN" altLang="en-US" dirty="0"/>
              <a:t> 交换机</a:t>
            </a:r>
          </a:p>
        </p:txBody>
      </p:sp>
      <p:sp>
        <p:nvSpPr>
          <p:cNvPr id="4" name="内容占位符 3">
            <a:extLst>
              <a:ext uri="{FF2B5EF4-FFF2-40B4-BE49-F238E27FC236}">
                <a16:creationId xmlns:a16="http://schemas.microsoft.com/office/drawing/2014/main" id="{A4E038C1-24C1-2E4E-A02C-645BFE6C9405}"/>
              </a:ext>
            </a:extLst>
          </p:cNvPr>
          <p:cNvSpPr>
            <a:spLocks noGrp="1"/>
          </p:cNvSpPr>
          <p:nvPr>
            <p:ph sz="half" idx="1"/>
          </p:nvPr>
        </p:nvSpPr>
        <p:spPr>
          <a:xfrm>
            <a:off x="623635" y="1318130"/>
            <a:ext cx="10963473" cy="4994910"/>
          </a:xfrm>
        </p:spPr>
        <p:txBody>
          <a:bodyPr/>
          <a:lstStyle/>
          <a:p>
            <a:pPr marL="457200" indent="-457200">
              <a:buFont typeface="+mj-lt"/>
              <a:buAutoNum type="arabicPeriod"/>
            </a:pPr>
            <a:r>
              <a:rPr lang="zh-CN" altLang="en-US" dirty="0"/>
              <a:t>连接管理群集的所有计算节点；</a:t>
            </a:r>
            <a:endParaRPr lang="en-US" altLang="zh-CN" dirty="0"/>
          </a:p>
          <a:p>
            <a:pPr marL="457200" indent="-457200">
              <a:buFont typeface="+mj-lt"/>
              <a:buAutoNum type="arabicPeriod"/>
            </a:pPr>
            <a:r>
              <a:rPr lang="zh-CN" altLang="en-US" dirty="0"/>
              <a:t>允许访问主文件系统、存储池（即存节点）；</a:t>
            </a:r>
            <a:endParaRPr lang="en-US" altLang="zh-CN" dirty="0"/>
          </a:p>
        </p:txBody>
      </p:sp>
      <p:pic>
        <p:nvPicPr>
          <p:cNvPr id="6" name="图片 5">
            <a:extLst>
              <a:ext uri="{FF2B5EF4-FFF2-40B4-BE49-F238E27FC236}">
                <a16:creationId xmlns:a16="http://schemas.microsoft.com/office/drawing/2014/main" id="{5558EA50-E4BE-9243-9AEE-52FD799F3FC5}"/>
              </a:ext>
            </a:extLst>
          </p:cNvPr>
          <p:cNvPicPr>
            <a:picLocks noChangeAspect="1"/>
          </p:cNvPicPr>
          <p:nvPr/>
        </p:nvPicPr>
        <p:blipFill>
          <a:blip r:embed="rId2"/>
          <a:stretch>
            <a:fillRect/>
          </a:stretch>
        </p:blipFill>
        <p:spPr>
          <a:xfrm>
            <a:off x="1389747" y="2682996"/>
            <a:ext cx="9417268" cy="3672084"/>
          </a:xfrm>
          <a:prstGeom prst="rect">
            <a:avLst/>
          </a:prstGeom>
        </p:spPr>
      </p:pic>
    </p:spTree>
    <p:extLst>
      <p:ext uri="{BB962C8B-B14F-4D97-AF65-F5344CB8AC3E}">
        <p14:creationId xmlns:p14="http://schemas.microsoft.com/office/powerpoint/2010/main" val="2818689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带外 </a:t>
            </a:r>
            <a:r>
              <a:rPr lang="en-US" altLang="zh-CN" dirty="0"/>
              <a:t>Out</a:t>
            </a:r>
            <a:r>
              <a:rPr lang="zh-CN" altLang="en-US" dirty="0"/>
              <a:t> </a:t>
            </a:r>
            <a:r>
              <a:rPr lang="en-US" altLang="zh-CN" dirty="0"/>
              <a:t>of</a:t>
            </a:r>
            <a:r>
              <a:rPr lang="zh-CN" altLang="en-US" dirty="0"/>
              <a:t> </a:t>
            </a:r>
            <a:r>
              <a:rPr lang="en-US" altLang="zh-CN" dirty="0"/>
              <a:t>band</a:t>
            </a:r>
            <a:r>
              <a:rPr lang="zh-CN" altLang="en-US" dirty="0"/>
              <a:t> 交换机</a:t>
            </a:r>
          </a:p>
        </p:txBody>
      </p:sp>
      <p:sp>
        <p:nvSpPr>
          <p:cNvPr id="6" name="内容占位符 5">
            <a:extLst>
              <a:ext uri="{FF2B5EF4-FFF2-40B4-BE49-F238E27FC236}">
                <a16:creationId xmlns:a16="http://schemas.microsoft.com/office/drawing/2014/main" id="{B24C842C-5C15-DD4F-A910-75D776F09B71}"/>
              </a:ext>
            </a:extLst>
          </p:cNvPr>
          <p:cNvSpPr>
            <a:spLocks noGrp="1"/>
          </p:cNvSpPr>
          <p:nvPr>
            <p:ph sz="half" idx="1"/>
          </p:nvPr>
        </p:nvSpPr>
        <p:spPr>
          <a:xfrm>
            <a:off x="616644" y="1304676"/>
            <a:ext cx="10963473" cy="4994910"/>
          </a:xfrm>
        </p:spPr>
        <p:txBody>
          <a:bodyPr/>
          <a:lstStyle/>
          <a:p>
            <a:r>
              <a:rPr lang="zh-CN" altLang="en-US" dirty="0"/>
              <a:t>带外以太网通过</a:t>
            </a:r>
            <a:r>
              <a:rPr lang="en-US" altLang="zh-CN" dirty="0"/>
              <a:t>BMC</a:t>
            </a:r>
            <a:r>
              <a:rPr lang="zh-CN" altLang="en-US" dirty="0"/>
              <a:t>用于系统管理，并提供连接以管理所有网络设备。带外管理通过提供低使用率路径确保管理流量不会与其他集群服务冲突，对集群的运行至关重要。</a:t>
            </a:r>
          </a:p>
        </p:txBody>
      </p:sp>
      <p:pic>
        <p:nvPicPr>
          <p:cNvPr id="9" name="图片 8">
            <a:extLst>
              <a:ext uri="{FF2B5EF4-FFF2-40B4-BE49-F238E27FC236}">
                <a16:creationId xmlns:a16="http://schemas.microsoft.com/office/drawing/2014/main" id="{75FA9421-8645-D741-ABAD-B1DA01EEC77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23550" y="2382905"/>
            <a:ext cx="6949662" cy="4073753"/>
          </a:xfrm>
          <a:prstGeom prst="rect">
            <a:avLst/>
          </a:prstGeom>
        </p:spPr>
      </p:pic>
    </p:spTree>
    <p:extLst>
      <p:ext uri="{BB962C8B-B14F-4D97-AF65-F5344CB8AC3E}">
        <p14:creationId xmlns:p14="http://schemas.microsoft.com/office/powerpoint/2010/main" val="2668210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光交换机与光模块</a:t>
            </a:r>
          </a:p>
        </p:txBody>
      </p:sp>
      <p:sp>
        <p:nvSpPr>
          <p:cNvPr id="3" name="内容占位符 2">
            <a:extLst>
              <a:ext uri="{FF2B5EF4-FFF2-40B4-BE49-F238E27FC236}">
                <a16:creationId xmlns:a16="http://schemas.microsoft.com/office/drawing/2014/main" id="{1D50F153-B153-2146-9BBC-D4043749B0A1}"/>
              </a:ext>
            </a:extLst>
          </p:cNvPr>
          <p:cNvSpPr>
            <a:spLocks noGrp="1"/>
          </p:cNvSpPr>
          <p:nvPr>
            <p:ph sz="half" idx="1"/>
          </p:nvPr>
        </p:nvSpPr>
        <p:spPr>
          <a:xfrm>
            <a:off x="623635" y="1283656"/>
            <a:ext cx="10963473" cy="4994910"/>
          </a:xfrm>
        </p:spPr>
        <p:txBody>
          <a:bodyPr/>
          <a:lstStyle/>
          <a:p>
            <a:r>
              <a:rPr lang="zh-CN" altLang="zh-CN" dirty="0"/>
              <a:t>光交换机（Optical switch）是不需要经过电光-光电转换，直接进行光信号交换的数据交换的设备。光交换机大大提高了交换的速率。</a:t>
            </a:r>
          </a:p>
        </p:txBody>
      </p:sp>
      <p:pic>
        <p:nvPicPr>
          <p:cNvPr id="4" name="图片 3">
            <a:extLst>
              <a:ext uri="{FF2B5EF4-FFF2-40B4-BE49-F238E27FC236}">
                <a16:creationId xmlns:a16="http://schemas.microsoft.com/office/drawing/2014/main" id="{E96032CE-F71B-AD41-B420-684B31B309CC}"/>
              </a:ext>
            </a:extLst>
          </p:cNvPr>
          <p:cNvPicPr>
            <a:picLocks noChangeAspect="1"/>
          </p:cNvPicPr>
          <p:nvPr/>
        </p:nvPicPr>
        <p:blipFill>
          <a:blip r:embed="rId2"/>
          <a:stretch>
            <a:fillRect/>
          </a:stretch>
        </p:blipFill>
        <p:spPr>
          <a:xfrm>
            <a:off x="2477593" y="2257637"/>
            <a:ext cx="7241576" cy="4269288"/>
          </a:xfrm>
          <a:prstGeom prst="rect">
            <a:avLst/>
          </a:prstGeom>
        </p:spPr>
      </p:pic>
    </p:spTree>
    <p:extLst>
      <p:ext uri="{BB962C8B-B14F-4D97-AF65-F5344CB8AC3E}">
        <p14:creationId xmlns:p14="http://schemas.microsoft.com/office/powerpoint/2010/main" val="759057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t>DGX </a:t>
            </a:r>
            <a:r>
              <a:rPr lang="en-US" altLang="zh-CN" dirty="0" err="1"/>
              <a:t>SuperPOD</a:t>
            </a:r>
            <a:endParaRPr lang="en-US" altLang="zh-CN" dirty="0"/>
          </a:p>
          <a:p>
            <a:r>
              <a:rPr lang="zh-CN" altLang="en-US" dirty="0"/>
              <a:t>看</a:t>
            </a:r>
            <a:r>
              <a:rPr lang="en-US" altLang="zh-CN" dirty="0"/>
              <a:t>AI</a:t>
            </a:r>
            <a:r>
              <a:rPr lang="zh-CN" altLang="en-US" dirty="0"/>
              <a:t>集群软件</a:t>
            </a:r>
            <a:endParaRPr lang="en-US" altLang="zh-CN" dirty="0"/>
          </a:p>
        </p:txBody>
      </p:sp>
    </p:spTree>
    <p:extLst>
      <p:ext uri="{BB962C8B-B14F-4D97-AF65-F5344CB8AC3E}">
        <p14:creationId xmlns:p14="http://schemas.microsoft.com/office/powerpoint/2010/main" val="3045884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92" y="1378335"/>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pPr algn="l"/>
            <a:r>
              <a:rPr lang="zh-CN" altLang="en-US" dirty="0">
                <a:latin typeface="+mj-ea"/>
                <a:cs typeface="Times New Roman" panose="02020503050405090304" pitchFamily="18" charset="0"/>
              </a:rPr>
              <a:t>计算节点通讯</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7225670" y="1354711"/>
            <a:ext cx="4266729" cy="4758068"/>
          </a:xfrm>
        </p:spPr>
        <p:txBody>
          <a:bodyPr anchor="ctr"/>
          <a:lstStyle/>
          <a:p>
            <a:pPr>
              <a:lnSpc>
                <a:spcPct val="150000"/>
              </a:lnSpc>
            </a:pPr>
            <a:r>
              <a:rPr lang="zh-CN" altLang="en-US" sz="2400" b="1" dirty="0">
                <a:solidFill>
                  <a:srgbClr val="1D1D1A"/>
                </a:solidFill>
                <a:latin typeface="Gill Sans MT" panose="020B0502020104020203" pitchFamily="34" charset="0"/>
              </a:rPr>
              <a:t>机器内通信</a:t>
            </a:r>
            <a:endParaRPr lang="en-US" altLang="zh-CN" sz="2400" b="1" dirty="0">
              <a:solidFill>
                <a:srgbClr val="1D1D1A"/>
              </a:solidFill>
              <a:latin typeface="Gill Sans MT" panose="020B0502020104020203" pitchFamily="34" charset="0"/>
            </a:endParaRPr>
          </a:p>
          <a:p>
            <a:pPr lvl="1">
              <a:lnSpc>
                <a:spcPct val="150000"/>
              </a:lnSpc>
            </a:pPr>
            <a:r>
              <a:rPr lang="zh-CN" altLang="en-US" sz="2000" dirty="0">
                <a:solidFill>
                  <a:srgbClr val="1D1D1A"/>
                </a:solidFill>
                <a:latin typeface="Gill Sans MT" panose="020B0502020104020203" pitchFamily="34" charset="0"/>
              </a:rPr>
              <a:t>共享内存</a:t>
            </a:r>
            <a:endParaRPr lang="en-US" altLang="zh-CN" sz="2000"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PCIe</a:t>
            </a:r>
          </a:p>
          <a:p>
            <a:pPr lvl="1">
              <a:lnSpc>
                <a:spcPct val="150000"/>
              </a:lnSpc>
            </a:pPr>
            <a:r>
              <a:rPr lang="en-US" altLang="zh-CN" sz="2000" dirty="0">
                <a:solidFill>
                  <a:srgbClr val="1D1D1A"/>
                </a:solidFill>
                <a:latin typeface="Gill Sans MT" panose="020B0502020104020203" pitchFamily="34" charset="0"/>
              </a:rPr>
              <a:t>NVLink</a:t>
            </a:r>
            <a:r>
              <a:rPr lang="zh-CN" altLang="en-US" sz="2000" dirty="0">
                <a:solidFill>
                  <a:srgbClr val="1D1D1A"/>
                </a:solidFill>
                <a:latin typeface="Gill Sans MT" panose="020B0502020104020203" pitchFamily="34" charset="0"/>
              </a:rPr>
              <a:t>（直连模式）</a:t>
            </a:r>
            <a:endParaRPr lang="en-US" altLang="zh-CN" sz="2000" dirty="0">
              <a:solidFill>
                <a:srgbClr val="1D1D1A"/>
              </a:solidFill>
              <a:latin typeface="Gill Sans MT" panose="020B0502020104020203" pitchFamily="34" charset="0"/>
            </a:endParaRPr>
          </a:p>
          <a:p>
            <a:pPr lvl="1">
              <a:lnSpc>
                <a:spcPct val="150000"/>
              </a:lnSpc>
            </a:pPr>
            <a:endParaRPr lang="en-US" altLang="zh-CN" sz="2000" dirty="0">
              <a:solidFill>
                <a:srgbClr val="1D1D1A"/>
              </a:solidFill>
              <a:latin typeface="Gill Sans MT" panose="020B0502020104020203" pitchFamily="34" charset="0"/>
            </a:endParaRPr>
          </a:p>
          <a:p>
            <a:pPr>
              <a:lnSpc>
                <a:spcPct val="150000"/>
              </a:lnSpc>
            </a:pPr>
            <a:r>
              <a:rPr lang="zh-CN" altLang="en-US" sz="2400" b="1" dirty="0">
                <a:solidFill>
                  <a:srgbClr val="1D1D1A"/>
                </a:solidFill>
                <a:latin typeface="Gill Sans MT" panose="020B0502020104020203" pitchFamily="34" charset="0"/>
              </a:rPr>
              <a:t>机器间通信</a:t>
            </a:r>
            <a:endParaRPr lang="en-US" altLang="zh-CN" sz="2400" b="1"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TCP/IP</a:t>
            </a:r>
            <a:r>
              <a:rPr lang="zh-CN" altLang="en-US" sz="2000" dirty="0">
                <a:solidFill>
                  <a:srgbClr val="1D1D1A"/>
                </a:solidFill>
                <a:latin typeface="Gill Sans MT" panose="020B0502020104020203" pitchFamily="34" charset="0"/>
              </a:rPr>
              <a:t>网络</a:t>
            </a:r>
            <a:endParaRPr lang="en-US" altLang="zh-CN" sz="2000"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RDMA</a:t>
            </a:r>
            <a:r>
              <a:rPr lang="zh-CN" altLang="en-US" sz="2000" dirty="0">
                <a:solidFill>
                  <a:srgbClr val="1D1D1A"/>
                </a:solidFill>
                <a:latin typeface="Gill Sans MT" panose="020B0502020104020203" pitchFamily="34" charset="0"/>
              </a:rPr>
              <a:t>网络（直连模式）</a:t>
            </a:r>
            <a:endParaRPr lang="en-US" altLang="zh-CN" sz="2000" dirty="0">
              <a:solidFill>
                <a:srgbClr val="1D1D1A"/>
              </a:solidFill>
              <a:latin typeface="Gill Sans MT" panose="020B0502020104020203" pitchFamily="34" charset="0"/>
            </a:endParaRPr>
          </a:p>
        </p:txBody>
      </p:sp>
    </p:spTree>
    <p:extLst>
      <p:ext uri="{BB962C8B-B14F-4D97-AF65-F5344CB8AC3E}">
        <p14:creationId xmlns:p14="http://schemas.microsoft.com/office/powerpoint/2010/main" val="39855723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pPr algn="l"/>
            <a:r>
              <a:rPr lang="zh-CN" altLang="en-US" dirty="0">
                <a:solidFill>
                  <a:srgbClr val="C00000"/>
                </a:solidFill>
                <a:latin typeface="+mj-ea"/>
                <a:cs typeface="Times New Roman" panose="02020503050405090304" pitchFamily="18" charset="0"/>
              </a:rPr>
              <a:t>计算节点通讯</a:t>
            </a:r>
            <a:endParaRPr lang="zh-CN" altLang="en-US" sz="2800" dirty="0">
              <a:solidFill>
                <a:srgbClr val="C00000"/>
              </a:solidFill>
              <a:latin typeface="+mj-ea"/>
              <a:ea typeface="+mj-ea"/>
              <a:cs typeface="Times New Roman" panose="02020503050405090304" pitchFamily="18" charset="0"/>
            </a:endParaRPr>
          </a:p>
        </p:txBody>
      </p:sp>
      <p:sp>
        <p:nvSpPr>
          <p:cNvPr id="8" name="内容占位符 4">
            <a:extLst>
              <a:ext uri="{FF2B5EF4-FFF2-40B4-BE49-F238E27FC236}">
                <a16:creationId xmlns:a16="http://schemas.microsoft.com/office/drawing/2014/main" id="{EFDF1D6E-F86C-2441-ADF6-BDCEA84BC1C2}"/>
              </a:ext>
            </a:extLst>
          </p:cNvPr>
          <p:cNvSpPr>
            <a:spLocks noGrp="1"/>
          </p:cNvSpPr>
          <p:nvPr>
            <p:ph sz="half" idx="1"/>
          </p:nvPr>
        </p:nvSpPr>
        <p:spPr>
          <a:xfrm>
            <a:off x="6920874" y="1343895"/>
            <a:ext cx="4266729" cy="4758068"/>
          </a:xfrm>
        </p:spPr>
        <p:txBody>
          <a:bodyPr anchor="ctr"/>
          <a:lstStyle/>
          <a:p>
            <a:pPr>
              <a:lnSpc>
                <a:spcPct val="150000"/>
              </a:lnSpc>
            </a:pPr>
            <a:r>
              <a:rPr lang="zh-CN" altLang="en-US" sz="2400" b="1" dirty="0">
                <a:solidFill>
                  <a:srgbClr val="1D1D1A"/>
                </a:solidFill>
                <a:latin typeface="Gill Sans MT" panose="020B0502020104020203" pitchFamily="34" charset="0"/>
              </a:rPr>
              <a:t>机器内通信</a:t>
            </a:r>
            <a:endParaRPr lang="en-US" altLang="zh-CN" sz="2400" b="1" dirty="0">
              <a:solidFill>
                <a:srgbClr val="1D1D1A"/>
              </a:solidFill>
              <a:latin typeface="Gill Sans MT" panose="020B0502020104020203" pitchFamily="34" charset="0"/>
            </a:endParaRPr>
          </a:p>
          <a:p>
            <a:pPr lvl="1">
              <a:lnSpc>
                <a:spcPct val="150000"/>
              </a:lnSpc>
            </a:pPr>
            <a:r>
              <a:rPr lang="zh-CN" altLang="en-US" sz="2000" dirty="0">
                <a:solidFill>
                  <a:srgbClr val="1D1D1A"/>
                </a:solidFill>
                <a:latin typeface="Gill Sans MT" panose="020B0502020104020203" pitchFamily="34" charset="0"/>
              </a:rPr>
              <a:t>共享内存</a:t>
            </a:r>
            <a:endParaRPr lang="en-US" altLang="zh-CN" sz="2000"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PCIe</a:t>
            </a:r>
          </a:p>
          <a:p>
            <a:pPr lvl="1">
              <a:lnSpc>
                <a:spcPct val="150000"/>
              </a:lnSpc>
            </a:pPr>
            <a:r>
              <a:rPr lang="en-US" altLang="zh-CN" sz="2000" dirty="0">
                <a:solidFill>
                  <a:srgbClr val="1D1D1A"/>
                </a:solidFill>
                <a:latin typeface="Gill Sans MT" panose="020B0502020104020203" pitchFamily="34" charset="0"/>
              </a:rPr>
              <a:t>NVLink</a:t>
            </a:r>
            <a:r>
              <a:rPr lang="zh-CN" altLang="en-US" sz="2000" dirty="0">
                <a:solidFill>
                  <a:srgbClr val="1D1D1A"/>
                </a:solidFill>
                <a:latin typeface="Gill Sans MT" panose="020B0502020104020203" pitchFamily="34" charset="0"/>
              </a:rPr>
              <a:t>（直连模式）</a:t>
            </a:r>
            <a:endParaRPr lang="en-US" altLang="zh-CN" sz="2000" dirty="0">
              <a:solidFill>
                <a:srgbClr val="1D1D1A"/>
              </a:solidFill>
              <a:latin typeface="Gill Sans MT" panose="020B0502020104020203" pitchFamily="34" charset="0"/>
            </a:endParaRPr>
          </a:p>
          <a:p>
            <a:pPr lvl="1">
              <a:lnSpc>
                <a:spcPct val="150000"/>
              </a:lnSpc>
            </a:pPr>
            <a:endParaRPr lang="en-US" altLang="zh-CN" sz="2000" dirty="0">
              <a:solidFill>
                <a:srgbClr val="1D1D1A"/>
              </a:solidFill>
              <a:latin typeface="Gill Sans MT" panose="020B0502020104020203" pitchFamily="34" charset="0"/>
            </a:endParaRPr>
          </a:p>
          <a:p>
            <a:pPr>
              <a:lnSpc>
                <a:spcPct val="150000"/>
              </a:lnSpc>
            </a:pPr>
            <a:r>
              <a:rPr lang="zh-CN" altLang="en-US" sz="2400" b="1" dirty="0">
                <a:solidFill>
                  <a:srgbClr val="1D1D1A"/>
                </a:solidFill>
                <a:latin typeface="Gill Sans MT" panose="020B0502020104020203" pitchFamily="34" charset="0"/>
              </a:rPr>
              <a:t>机器间通信</a:t>
            </a:r>
            <a:endParaRPr lang="en-US" altLang="zh-CN" sz="2400" b="1"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TCP/IP</a:t>
            </a:r>
            <a:r>
              <a:rPr lang="zh-CN" altLang="en-US" sz="2000" dirty="0">
                <a:solidFill>
                  <a:srgbClr val="1D1D1A"/>
                </a:solidFill>
                <a:latin typeface="Gill Sans MT" panose="020B0502020104020203" pitchFamily="34" charset="0"/>
              </a:rPr>
              <a:t>网络</a:t>
            </a:r>
            <a:endParaRPr lang="en-US" altLang="zh-CN" sz="2000" dirty="0">
              <a:solidFill>
                <a:srgbClr val="1D1D1A"/>
              </a:solidFill>
              <a:latin typeface="Gill Sans MT" panose="020B0502020104020203" pitchFamily="34" charset="0"/>
            </a:endParaRPr>
          </a:p>
          <a:p>
            <a:pPr lvl="1">
              <a:lnSpc>
                <a:spcPct val="150000"/>
              </a:lnSpc>
            </a:pPr>
            <a:r>
              <a:rPr lang="en-US" altLang="zh-CN" sz="2000" dirty="0">
                <a:solidFill>
                  <a:srgbClr val="1D1D1A"/>
                </a:solidFill>
                <a:latin typeface="Gill Sans MT" panose="020B0502020104020203" pitchFamily="34" charset="0"/>
              </a:rPr>
              <a:t>RDMA</a:t>
            </a:r>
            <a:r>
              <a:rPr lang="zh-CN" altLang="en-US" sz="2000" dirty="0">
                <a:solidFill>
                  <a:srgbClr val="1D1D1A"/>
                </a:solidFill>
                <a:latin typeface="Gill Sans MT" panose="020B0502020104020203" pitchFamily="34" charset="0"/>
              </a:rPr>
              <a:t>网络（直连模式）</a:t>
            </a:r>
            <a:endParaRPr lang="en-US" altLang="zh-CN" sz="2000" dirty="0">
              <a:solidFill>
                <a:srgbClr val="1D1D1A"/>
              </a:solidFill>
              <a:latin typeface="Gill Sans MT" panose="020B0502020104020203" pitchFamily="34" charset="0"/>
            </a:endParaRPr>
          </a:p>
        </p:txBody>
      </p:sp>
    </p:spTree>
    <p:extLst>
      <p:ext uri="{BB962C8B-B14F-4D97-AF65-F5344CB8AC3E}">
        <p14:creationId xmlns:p14="http://schemas.microsoft.com/office/powerpoint/2010/main" val="1062713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6DC212-B248-244A-8D34-805BCFF0F26C}"/>
              </a:ext>
            </a:extLst>
          </p:cNvPr>
          <p:cNvSpPr>
            <a:spLocks noGrp="1"/>
          </p:cNvSpPr>
          <p:nvPr>
            <p:ph type="title"/>
          </p:nvPr>
        </p:nvSpPr>
        <p:spPr/>
        <p:txBody>
          <a:bodyPr/>
          <a:lstStyle/>
          <a:p>
            <a:r>
              <a:rPr lang="en-US" altLang="zh-CN" dirty="0" err="1"/>
              <a:t>RoCE</a:t>
            </a:r>
            <a:endParaRPr lang="zh-CN" altLang="en-US" dirty="0"/>
          </a:p>
        </p:txBody>
      </p:sp>
      <p:sp>
        <p:nvSpPr>
          <p:cNvPr id="5" name="内容占位符 4">
            <a:extLst>
              <a:ext uri="{FF2B5EF4-FFF2-40B4-BE49-F238E27FC236}">
                <a16:creationId xmlns:a16="http://schemas.microsoft.com/office/drawing/2014/main" id="{40F13841-6A93-3445-87BB-9895E108609B}"/>
              </a:ext>
            </a:extLst>
          </p:cNvPr>
          <p:cNvSpPr>
            <a:spLocks noGrp="1"/>
          </p:cNvSpPr>
          <p:nvPr>
            <p:ph sz="half" idx="1"/>
          </p:nvPr>
        </p:nvSpPr>
        <p:spPr>
          <a:xfrm>
            <a:off x="623635" y="1240221"/>
            <a:ext cx="10963473" cy="5114859"/>
          </a:xfrm>
        </p:spPr>
        <p:txBody>
          <a:bodyPr/>
          <a:lstStyle/>
          <a:p>
            <a:r>
              <a:rPr lang="en-US" altLang="zh-CN" dirty="0" err="1"/>
              <a:t>RoCE</a:t>
            </a:r>
            <a:r>
              <a:rPr lang="zh-CN" altLang="en-US" dirty="0"/>
              <a:t>（</a:t>
            </a:r>
            <a:r>
              <a:rPr lang="en-US" altLang="zh-CN" dirty="0"/>
              <a:t>RDMA over Converged Ethernet</a:t>
            </a:r>
            <a:r>
              <a:rPr lang="zh-CN" altLang="en-US" dirty="0"/>
              <a:t>，基于聚合以太网的</a:t>
            </a:r>
            <a:r>
              <a:rPr lang="en-US" altLang="zh-CN" dirty="0"/>
              <a:t>RDMA</a:t>
            </a:r>
            <a:r>
              <a:rPr lang="zh-CN" altLang="en-US" dirty="0"/>
              <a:t>） ，允许计算节点间直接通过内存进行数据传输，无需 </a:t>
            </a:r>
            <a:r>
              <a:rPr lang="en-US" altLang="zh-CN" dirty="0"/>
              <a:t>OS</a:t>
            </a:r>
            <a:r>
              <a:rPr lang="zh-CN" altLang="en-US" dirty="0"/>
              <a:t> 内核和 </a:t>
            </a:r>
            <a:r>
              <a:rPr lang="en-US" altLang="zh-CN" dirty="0"/>
              <a:t>CPU</a:t>
            </a:r>
            <a:r>
              <a:rPr lang="zh-CN" altLang="en-US" dirty="0"/>
              <a:t> 参与，大幅减小</a:t>
            </a:r>
            <a:r>
              <a:rPr lang="en-US" altLang="zh-CN" dirty="0"/>
              <a:t>CPU</a:t>
            </a:r>
            <a:r>
              <a:rPr lang="zh-CN" altLang="en-US" dirty="0"/>
              <a:t>负荷，降低延迟，提高吞吐量。</a:t>
            </a:r>
          </a:p>
          <a:p>
            <a:endParaRPr lang="zh-CN" altLang="en-US" dirty="0"/>
          </a:p>
        </p:txBody>
      </p:sp>
      <p:pic>
        <p:nvPicPr>
          <p:cNvPr id="2" name="图片 1">
            <a:extLst>
              <a:ext uri="{FF2B5EF4-FFF2-40B4-BE49-F238E27FC236}">
                <a16:creationId xmlns:a16="http://schemas.microsoft.com/office/drawing/2014/main" id="{81C681DD-2F01-4F48-A7CD-A7D9257E10A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943070" y="2509074"/>
            <a:ext cx="6676365" cy="3846006"/>
          </a:xfrm>
          <a:prstGeom prst="rect">
            <a:avLst/>
          </a:prstGeom>
        </p:spPr>
      </p:pic>
    </p:spTree>
    <p:extLst>
      <p:ext uri="{BB962C8B-B14F-4D97-AF65-F5344CB8AC3E}">
        <p14:creationId xmlns:p14="http://schemas.microsoft.com/office/powerpoint/2010/main" val="3788773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pPr>
              <a:lnSpc>
                <a:spcPct val="130000"/>
              </a:lnSpc>
            </a:pPr>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zh-CN" altLang="en-US" dirty="0"/>
              <a:t>分布式</a:t>
            </a:r>
            <a:r>
              <a:rPr lang="zh-CN" altLang="en-US" dirty="0">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4086025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421556" y="1706067"/>
            <a:ext cx="19220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算力准备</a:t>
            </a:r>
          </a:p>
        </p:txBody>
      </p:sp>
      <p:sp>
        <p:nvSpPr>
          <p:cNvPr id="9" name="圆角矩形 8">
            <a:extLst>
              <a:ext uri="{FF2B5EF4-FFF2-40B4-BE49-F238E27FC236}">
                <a16:creationId xmlns:a16="http://schemas.microsoft.com/office/drawing/2014/main" id="{C9CADC98-7C29-C94C-8678-939463496B64}"/>
              </a:ext>
            </a:extLst>
          </p:cNvPr>
          <p:cNvSpPr/>
          <p:nvPr/>
        </p:nvSpPr>
        <p:spPr>
          <a:xfrm>
            <a:off x="2746492" y="1706067"/>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数据 </a:t>
            </a:r>
            <a:r>
              <a:rPr kumimoji="1" lang="en-US" altLang="zh-CN" sz="1400" b="1" dirty="0">
                <a:latin typeface="+mn-ea"/>
              </a:rPr>
              <a:t>&amp;</a:t>
            </a:r>
            <a:r>
              <a:rPr kumimoji="1" lang="zh-CN" altLang="en-US" sz="1400" b="1" dirty="0">
                <a:latin typeface="+mn-ea"/>
              </a:rPr>
              <a:t> 模型算法</a:t>
            </a:r>
          </a:p>
        </p:txBody>
      </p:sp>
      <p:sp>
        <p:nvSpPr>
          <p:cNvPr id="11" name="圆角矩形 10">
            <a:extLst>
              <a:ext uri="{FF2B5EF4-FFF2-40B4-BE49-F238E27FC236}">
                <a16:creationId xmlns:a16="http://schemas.microsoft.com/office/drawing/2014/main" id="{BECA879D-29BA-A54D-AF2B-5E10567C55C2}"/>
              </a:ext>
            </a:extLst>
          </p:cNvPr>
          <p:cNvSpPr/>
          <p:nvPr/>
        </p:nvSpPr>
        <p:spPr>
          <a:xfrm>
            <a:off x="5535239" y="1706067"/>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模型训练 </a:t>
            </a:r>
            <a:r>
              <a:rPr kumimoji="1" lang="en-US" altLang="zh-CN" sz="1400" b="1" dirty="0">
                <a:latin typeface="+mn-ea"/>
              </a:rPr>
              <a:t>&amp;</a:t>
            </a:r>
            <a:r>
              <a:rPr kumimoji="1" lang="zh-CN" altLang="en-US" sz="1400" b="1" dirty="0">
                <a:latin typeface="+mn-ea"/>
              </a:rPr>
              <a:t> 微调</a:t>
            </a:r>
          </a:p>
        </p:txBody>
      </p:sp>
      <p:sp>
        <p:nvSpPr>
          <p:cNvPr id="12" name="圆角矩形 11">
            <a:extLst>
              <a:ext uri="{FF2B5EF4-FFF2-40B4-BE49-F238E27FC236}">
                <a16:creationId xmlns:a16="http://schemas.microsoft.com/office/drawing/2014/main" id="{3B02FAC4-2517-5547-AC49-C3FC699FFDF8}"/>
              </a:ext>
            </a:extLst>
          </p:cNvPr>
          <p:cNvSpPr/>
          <p:nvPr/>
        </p:nvSpPr>
        <p:spPr>
          <a:xfrm>
            <a:off x="9318672" y="1706067"/>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模型验证 </a:t>
            </a:r>
            <a:r>
              <a:rPr kumimoji="1" lang="en-US" altLang="zh-CN" sz="1400" b="1" dirty="0">
                <a:latin typeface="+mn-ea"/>
              </a:rPr>
              <a:t>&amp;</a:t>
            </a:r>
            <a:r>
              <a:rPr kumimoji="1" lang="zh-CN" altLang="en-US" sz="1400" b="1" dirty="0">
                <a:latin typeface="+mn-ea"/>
              </a:rPr>
              <a:t> 推理部署</a:t>
            </a:r>
          </a:p>
        </p:txBody>
      </p:sp>
      <p:sp>
        <p:nvSpPr>
          <p:cNvPr id="13" name="矩形 12">
            <a:extLst>
              <a:ext uri="{FF2B5EF4-FFF2-40B4-BE49-F238E27FC236}">
                <a16:creationId xmlns:a16="http://schemas.microsoft.com/office/drawing/2014/main" id="{DCD72351-B007-3F4C-9777-E51502F7A45A}"/>
              </a:ext>
            </a:extLst>
          </p:cNvPr>
          <p:cNvSpPr/>
          <p:nvPr/>
        </p:nvSpPr>
        <p:spPr>
          <a:xfrm>
            <a:off x="2760020" y="2203163"/>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2.</a:t>
            </a:r>
            <a:r>
              <a:rPr kumimoji="1" lang="zh-CN" altLang="en-US" sz="1400" b="1" dirty="0">
                <a:solidFill>
                  <a:schemeClr val="bg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2760018" y="3269196"/>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3.</a:t>
            </a:r>
            <a:r>
              <a:rPr kumimoji="1" lang="zh-CN" altLang="en-US" sz="1400" b="1" dirty="0">
                <a:solidFill>
                  <a:schemeClr val="bg1"/>
                </a:solidFill>
                <a:latin typeface="+mn-ea"/>
              </a:rPr>
              <a:t> 模型算法</a:t>
            </a:r>
          </a:p>
        </p:txBody>
      </p:sp>
      <p:sp>
        <p:nvSpPr>
          <p:cNvPr id="15" name="矩形 14">
            <a:extLst>
              <a:ext uri="{FF2B5EF4-FFF2-40B4-BE49-F238E27FC236}">
                <a16:creationId xmlns:a16="http://schemas.microsoft.com/office/drawing/2014/main" id="{D8A7A42C-550A-E441-AC50-052A1576F61C}"/>
              </a:ext>
            </a:extLst>
          </p:cNvPr>
          <p:cNvSpPr/>
          <p:nvPr/>
        </p:nvSpPr>
        <p:spPr>
          <a:xfrm>
            <a:off x="427873" y="2203163"/>
            <a:ext cx="1922038"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1.</a:t>
            </a:r>
            <a:r>
              <a:rPr kumimoji="1" lang="zh-CN" altLang="en-US" sz="1400" b="1" dirty="0">
                <a:solidFill>
                  <a:schemeClr val="bg1"/>
                </a:solidFill>
                <a:latin typeface="+mn-ea"/>
              </a:rPr>
              <a:t> </a:t>
            </a:r>
            <a:r>
              <a:rPr kumimoji="1" lang="en-US" altLang="zh-CN" sz="1400" b="1" dirty="0">
                <a:solidFill>
                  <a:schemeClr val="bg1"/>
                </a:solidFill>
                <a:latin typeface="+mn-ea"/>
              </a:rPr>
              <a:t>AI</a:t>
            </a:r>
            <a:r>
              <a:rPr kumimoji="1" lang="zh-CN" altLang="en-US" sz="1400" b="1" dirty="0">
                <a:solidFill>
                  <a:schemeClr val="bg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427873" y="2632587"/>
            <a:ext cx="1922038" cy="1592825"/>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548318" y="2798606"/>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548318" y="3272409"/>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AI</a:t>
            </a:r>
            <a:r>
              <a:rPr kumimoji="1" lang="zh-CN" altLang="en-US" sz="10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548318" y="3746213"/>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AI</a:t>
            </a:r>
            <a:r>
              <a:rPr kumimoji="1" lang="zh-CN" altLang="en-US" sz="1000" dirty="0">
                <a:solidFill>
                  <a:srgbClr val="1D1D1A"/>
                </a:solidFill>
              </a:rPr>
              <a:t> 集群上线与运维</a:t>
            </a:r>
          </a:p>
        </p:txBody>
      </p:sp>
      <p:sp>
        <p:nvSpPr>
          <p:cNvPr id="21" name="圆角矩形 20">
            <a:extLst>
              <a:ext uri="{FF2B5EF4-FFF2-40B4-BE49-F238E27FC236}">
                <a16:creationId xmlns:a16="http://schemas.microsoft.com/office/drawing/2014/main" id="{974C207A-9B1C-9D47-8A50-CD18C53E7881}"/>
              </a:ext>
            </a:extLst>
          </p:cNvPr>
          <p:cNvSpPr/>
          <p:nvPr/>
        </p:nvSpPr>
        <p:spPr>
          <a:xfrm>
            <a:off x="2760019" y="2632587"/>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2760019" y="3698146"/>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2862160" y="273359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3573246" y="273359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4386472" y="273359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2866865" y="3795167"/>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3914381" y="3795167"/>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sp>
        <p:nvSpPr>
          <p:cNvPr id="29" name="右箭头 28">
            <a:extLst>
              <a:ext uri="{FF2B5EF4-FFF2-40B4-BE49-F238E27FC236}">
                <a16:creationId xmlns:a16="http://schemas.microsoft.com/office/drawing/2014/main" id="{363C66BD-EA59-8541-93AA-4AD048F43833}"/>
              </a:ext>
            </a:extLst>
          </p:cNvPr>
          <p:cNvSpPr/>
          <p:nvPr/>
        </p:nvSpPr>
        <p:spPr>
          <a:xfrm>
            <a:off x="8978459"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6ABEB599-D7A4-1245-BF25-E7B76A2C0D00}"/>
              </a:ext>
            </a:extLst>
          </p:cNvPr>
          <p:cNvSpPr/>
          <p:nvPr/>
        </p:nvSpPr>
        <p:spPr>
          <a:xfrm>
            <a:off x="5557030" y="2203163"/>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4.</a:t>
            </a:r>
            <a:r>
              <a:rPr kumimoji="1" lang="zh-CN" altLang="en-US" sz="1400" b="1" dirty="0">
                <a:solidFill>
                  <a:schemeClr val="bg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5557025" y="2632587"/>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5677470"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5677470" y="3746527"/>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7656792" y="2203163"/>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6.</a:t>
            </a:r>
            <a:r>
              <a:rPr kumimoji="1" lang="zh-CN" altLang="en-US" sz="1400" b="1" dirty="0">
                <a:solidFill>
                  <a:schemeClr val="bg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7656792" y="2632587"/>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7775160" y="2797314"/>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7775160" y="3271117"/>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7775160" y="3744921"/>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6180320"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6683169"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5677471" y="3297631"/>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7172186" y="2802947"/>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45" name="矩形 44">
            <a:extLst>
              <a:ext uri="{FF2B5EF4-FFF2-40B4-BE49-F238E27FC236}">
                <a16:creationId xmlns:a16="http://schemas.microsoft.com/office/drawing/2014/main" id="{AFC160AC-5479-FF45-B4B0-B30015E44243}"/>
              </a:ext>
            </a:extLst>
          </p:cNvPr>
          <p:cNvSpPr/>
          <p:nvPr/>
        </p:nvSpPr>
        <p:spPr>
          <a:xfrm>
            <a:off x="9340446" y="2203163"/>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7.</a:t>
            </a:r>
            <a:r>
              <a:rPr kumimoji="1" lang="zh-CN" altLang="en-US" sz="1400" b="1" dirty="0">
                <a:solidFill>
                  <a:schemeClr val="bg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9340444" y="3255372"/>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8.</a:t>
            </a:r>
            <a:r>
              <a:rPr kumimoji="1" lang="zh-CN" altLang="en-US" sz="1400" b="1" dirty="0">
                <a:solidFill>
                  <a:schemeClr val="bg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9340445" y="2632587"/>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9442586" y="2729607"/>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10153672" y="2729607"/>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966898" y="2729607"/>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9340444" y="3687014"/>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9442585" y="378403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10153671" y="378403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966897" y="378403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5195023"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右箭头 58">
            <a:extLst>
              <a:ext uri="{FF2B5EF4-FFF2-40B4-BE49-F238E27FC236}">
                <a16:creationId xmlns:a16="http://schemas.microsoft.com/office/drawing/2014/main" id="{507FF7A9-A1E2-0647-93FA-9813C9D5A9D7}"/>
              </a:ext>
            </a:extLst>
          </p:cNvPr>
          <p:cNvSpPr/>
          <p:nvPr/>
        </p:nvSpPr>
        <p:spPr>
          <a:xfrm>
            <a:off x="2406276"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1" name="曲线连接符 60">
            <a:extLst>
              <a:ext uri="{FF2B5EF4-FFF2-40B4-BE49-F238E27FC236}">
                <a16:creationId xmlns:a16="http://schemas.microsoft.com/office/drawing/2014/main" id="{6728BAA9-A5F7-D74E-904E-67A626A5DACB}"/>
              </a:ext>
            </a:extLst>
          </p:cNvPr>
          <p:cNvCxnSpPr>
            <a:stCxn id="57" idx="2"/>
            <a:endCxn id="36" idx="2"/>
          </p:cNvCxnSpPr>
          <p:nvPr/>
        </p:nvCxnSpPr>
        <p:spPr>
          <a:xfrm rot="5400000">
            <a:off x="9749281" y="2678776"/>
            <a:ext cx="94536" cy="2998737"/>
          </a:xfrm>
          <a:prstGeom prst="curvedConnector3">
            <a:avLst>
              <a:gd name="adj1" fmla="val 300208"/>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A782F5A6-B7F9-4B47-B406-65F90E2E0782}"/>
              </a:ext>
            </a:extLst>
          </p:cNvPr>
          <p:cNvSpPr/>
          <p:nvPr/>
        </p:nvSpPr>
        <p:spPr>
          <a:xfrm>
            <a:off x="421556" y="4789793"/>
            <a:ext cx="11304736" cy="960712"/>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rPr>
              <a:t>大模型不仅需要 </a:t>
            </a:r>
            <a:r>
              <a:rPr kumimoji="1" lang="en-US" altLang="zh-CN" sz="2000" dirty="0">
                <a:solidFill>
                  <a:srgbClr val="1D1D1A"/>
                </a:solidFill>
                <a:latin typeface="Gill Sans MT" panose="020B0502020104020203" pitchFamily="34" charset="0"/>
              </a:rPr>
              <a:t>LLM</a:t>
            </a:r>
            <a:r>
              <a:rPr kumimoji="1" lang="zh-CN" altLang="en-US" sz="2000" dirty="0">
                <a:solidFill>
                  <a:srgbClr val="1D1D1A"/>
                </a:solidFill>
                <a:latin typeface="Gill Sans MT" panose="020B0502020104020203" pitchFamily="34" charset="0"/>
              </a:rPr>
              <a:t> 算法，同时需要提供 </a:t>
            </a:r>
            <a:endParaRPr kumimoji="1" lang="en-US" altLang="zh-CN" sz="2000" dirty="0">
              <a:solidFill>
                <a:srgbClr val="1D1D1A"/>
              </a:solidFill>
              <a:latin typeface="Gill Sans MT" panose="020B0502020104020203" pitchFamily="34" charset="0"/>
            </a:endParaRPr>
          </a:p>
          <a:p>
            <a:pPr algn="ctr">
              <a:lnSpc>
                <a:spcPct val="150000"/>
              </a:lnSpc>
            </a:pPr>
            <a:r>
              <a:rPr kumimoji="1" lang="en-US" altLang="zh-CN" sz="2000" dirty="0">
                <a:solidFill>
                  <a:srgbClr val="1D1D1A"/>
                </a:solidFill>
                <a:latin typeface="Gill Sans MT" panose="020B0502020104020203" pitchFamily="34" charset="0"/>
              </a:rPr>
              <a:t>AI</a:t>
            </a:r>
            <a:r>
              <a:rPr kumimoji="1" lang="zh-CN" altLang="en-US" sz="2000" dirty="0">
                <a:solidFill>
                  <a:srgbClr val="1D1D1A"/>
                </a:solidFill>
                <a:latin typeface="Gill Sans MT" panose="020B0502020104020203" pitchFamily="34" charset="0"/>
              </a:rPr>
              <a:t> 集群、海量数据、分布式并行、推理部署等 </a:t>
            </a:r>
            <a:r>
              <a:rPr kumimoji="1" lang="en-US" altLang="zh-CN" sz="2000" dirty="0">
                <a:solidFill>
                  <a:srgbClr val="1D1D1A"/>
                </a:solidFill>
                <a:latin typeface="Gill Sans MT" panose="020B0502020104020203" pitchFamily="34" charset="0"/>
              </a:rPr>
              <a:t>AI</a:t>
            </a:r>
            <a:r>
              <a:rPr kumimoji="1" lang="zh-CN" altLang="en-US" sz="2000" dirty="0">
                <a:solidFill>
                  <a:srgbClr val="1D1D1A"/>
                </a:solidFill>
                <a:latin typeface="Gill Sans MT" panose="020B0502020104020203" pitchFamily="34" charset="0"/>
              </a:rPr>
              <a:t> 系统全栈软硬件协同优化</a:t>
            </a:r>
          </a:p>
        </p:txBody>
      </p:sp>
      <p:sp>
        <p:nvSpPr>
          <p:cNvPr id="53" name="矩形 52">
            <a:extLst>
              <a:ext uri="{FF2B5EF4-FFF2-40B4-BE49-F238E27FC236}">
                <a16:creationId xmlns:a16="http://schemas.microsoft.com/office/drawing/2014/main" id="{44C7607A-74F0-D342-B1BA-D53CE0FB80BB}"/>
              </a:ext>
            </a:extLst>
          </p:cNvPr>
          <p:cNvSpPr/>
          <p:nvPr/>
        </p:nvSpPr>
        <p:spPr>
          <a:xfrm>
            <a:off x="279041" y="2125394"/>
            <a:ext cx="2220648" cy="2202539"/>
          </a:xfrm>
          <a:prstGeom prst="rect">
            <a:avLst/>
          </a:prstGeom>
          <a:noFill/>
          <a:ln w="38100">
            <a:solidFill>
              <a:srgbClr val="92D050"/>
            </a:solidFill>
            <a:prstDash val="sysDash"/>
            <a:extLst>
              <a:ext uri="{C807C97D-BFC1-408E-A445-0C87EB9F89A2}">
                <ask:lineSketchStyleProps xmlns:ask="http://schemas.microsoft.com/office/drawing/2018/sketchyshapes" sd="2034098327">
                  <a:custGeom>
                    <a:avLst/>
                    <a:gdLst>
                      <a:gd name="connsiteX0" fmla="*/ 0 w 2220648"/>
                      <a:gd name="connsiteY0" fmla="*/ 0 h 2202539"/>
                      <a:gd name="connsiteX1" fmla="*/ 510749 w 2220648"/>
                      <a:gd name="connsiteY1" fmla="*/ 0 h 2202539"/>
                      <a:gd name="connsiteX2" fmla="*/ 1021498 w 2220648"/>
                      <a:gd name="connsiteY2" fmla="*/ 0 h 2202539"/>
                      <a:gd name="connsiteX3" fmla="*/ 1621073 w 2220648"/>
                      <a:gd name="connsiteY3" fmla="*/ 0 h 2202539"/>
                      <a:gd name="connsiteX4" fmla="*/ 2220648 w 2220648"/>
                      <a:gd name="connsiteY4" fmla="*/ 0 h 2202539"/>
                      <a:gd name="connsiteX5" fmla="*/ 2220648 w 2220648"/>
                      <a:gd name="connsiteY5" fmla="*/ 484559 h 2202539"/>
                      <a:gd name="connsiteX6" fmla="*/ 2220648 w 2220648"/>
                      <a:gd name="connsiteY6" fmla="*/ 969117 h 2202539"/>
                      <a:gd name="connsiteX7" fmla="*/ 2220648 w 2220648"/>
                      <a:gd name="connsiteY7" fmla="*/ 1519752 h 2202539"/>
                      <a:gd name="connsiteX8" fmla="*/ 2220648 w 2220648"/>
                      <a:gd name="connsiteY8" fmla="*/ 2202539 h 2202539"/>
                      <a:gd name="connsiteX9" fmla="*/ 1687692 w 2220648"/>
                      <a:gd name="connsiteY9" fmla="*/ 2202539 h 2202539"/>
                      <a:gd name="connsiteX10" fmla="*/ 1132530 w 2220648"/>
                      <a:gd name="connsiteY10" fmla="*/ 2202539 h 2202539"/>
                      <a:gd name="connsiteX11" fmla="*/ 555162 w 2220648"/>
                      <a:gd name="connsiteY11" fmla="*/ 2202539 h 2202539"/>
                      <a:gd name="connsiteX12" fmla="*/ 0 w 2220648"/>
                      <a:gd name="connsiteY12" fmla="*/ 2202539 h 2202539"/>
                      <a:gd name="connsiteX13" fmla="*/ 0 w 2220648"/>
                      <a:gd name="connsiteY13" fmla="*/ 1629879 h 2202539"/>
                      <a:gd name="connsiteX14" fmla="*/ 0 w 2220648"/>
                      <a:gd name="connsiteY14" fmla="*/ 1079244 h 2202539"/>
                      <a:gd name="connsiteX15" fmla="*/ 0 w 2220648"/>
                      <a:gd name="connsiteY15" fmla="*/ 550635 h 2202539"/>
                      <a:gd name="connsiteX16" fmla="*/ 0 w 2220648"/>
                      <a:gd name="connsiteY16" fmla="*/ 0 h 220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0648" h="2202539" extrusionOk="0">
                        <a:moveTo>
                          <a:pt x="0" y="0"/>
                        </a:moveTo>
                        <a:cubicBezTo>
                          <a:pt x="142256" y="-10718"/>
                          <a:pt x="304978" y="25319"/>
                          <a:pt x="510749" y="0"/>
                        </a:cubicBezTo>
                        <a:cubicBezTo>
                          <a:pt x="716520" y="-25319"/>
                          <a:pt x="790361" y="-5362"/>
                          <a:pt x="1021498" y="0"/>
                        </a:cubicBezTo>
                        <a:cubicBezTo>
                          <a:pt x="1252635" y="5362"/>
                          <a:pt x="1411276" y="-2417"/>
                          <a:pt x="1621073" y="0"/>
                        </a:cubicBezTo>
                        <a:cubicBezTo>
                          <a:pt x="1830870" y="2417"/>
                          <a:pt x="2017132" y="10876"/>
                          <a:pt x="2220648" y="0"/>
                        </a:cubicBezTo>
                        <a:cubicBezTo>
                          <a:pt x="2233589" y="211148"/>
                          <a:pt x="2226673" y="244863"/>
                          <a:pt x="2220648" y="484559"/>
                        </a:cubicBezTo>
                        <a:cubicBezTo>
                          <a:pt x="2214623" y="724255"/>
                          <a:pt x="2205187" y="869062"/>
                          <a:pt x="2220648" y="969117"/>
                        </a:cubicBezTo>
                        <a:cubicBezTo>
                          <a:pt x="2236109" y="1069172"/>
                          <a:pt x="2219704" y="1369891"/>
                          <a:pt x="2220648" y="1519752"/>
                        </a:cubicBezTo>
                        <a:cubicBezTo>
                          <a:pt x="2221592" y="1669613"/>
                          <a:pt x="2252699" y="1984275"/>
                          <a:pt x="2220648" y="2202539"/>
                        </a:cubicBezTo>
                        <a:cubicBezTo>
                          <a:pt x="2059803" y="2185861"/>
                          <a:pt x="1924246" y="2226110"/>
                          <a:pt x="1687692" y="2202539"/>
                        </a:cubicBezTo>
                        <a:cubicBezTo>
                          <a:pt x="1451138" y="2178968"/>
                          <a:pt x="1374902" y="2181832"/>
                          <a:pt x="1132530" y="2202539"/>
                        </a:cubicBezTo>
                        <a:cubicBezTo>
                          <a:pt x="890158" y="2223246"/>
                          <a:pt x="692047" y="2184948"/>
                          <a:pt x="555162" y="2202539"/>
                        </a:cubicBezTo>
                        <a:cubicBezTo>
                          <a:pt x="418277" y="2220130"/>
                          <a:pt x="180368" y="2175892"/>
                          <a:pt x="0" y="2202539"/>
                        </a:cubicBezTo>
                        <a:cubicBezTo>
                          <a:pt x="-19419" y="1993615"/>
                          <a:pt x="-15122" y="1758069"/>
                          <a:pt x="0" y="1629879"/>
                        </a:cubicBezTo>
                        <a:cubicBezTo>
                          <a:pt x="15122" y="1501689"/>
                          <a:pt x="-26666" y="1230542"/>
                          <a:pt x="0" y="1079244"/>
                        </a:cubicBezTo>
                        <a:cubicBezTo>
                          <a:pt x="26666" y="927946"/>
                          <a:pt x="-20410" y="762583"/>
                          <a:pt x="0" y="550635"/>
                        </a:cubicBezTo>
                        <a:cubicBezTo>
                          <a:pt x="20410" y="338687"/>
                          <a:pt x="25680" y="11224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59546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gn="l"/>
            <a:r>
              <a:rPr lang="zh-CN" altLang="en-US" dirty="0"/>
              <a:t>回顾：模型训练过程</a:t>
            </a:r>
            <a:endParaRPr lang="en-US" sz="3199"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800" spc="-1" dirty="0">
                <a:solidFill>
                  <a:srgbClr val="384056"/>
                </a:solidFill>
                <a:latin typeface="Microsoft YaHei" panose="020B0503020204020204" pitchFamily="34" charset="-122"/>
                <a:ea typeface="Microsoft YaHei" panose="020B0503020204020204" pitchFamily="34" charset="-122"/>
              </a:rPr>
              <a:t>1. </a:t>
            </a:r>
            <a:r>
              <a:rPr lang="zh-CN" altLang="en-US" sz="1800" spc="-1" dirty="0">
                <a:solidFill>
                  <a:srgbClr val="384056"/>
                </a:solidFill>
                <a:latin typeface="Microsoft YaHei" panose="020B0503020204020204" pitchFamily="34" charset="-122"/>
                <a:ea typeface="Microsoft YaHei" panose="020B0503020204020204" pitchFamily="34" charset="-122"/>
              </a:rPr>
              <a:t>定义一个神经网络</a:t>
            </a:r>
            <a:r>
              <a:rPr lang="en-US" sz="18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spTree>
    <p:extLst>
      <p:ext uri="{BB962C8B-B14F-4D97-AF65-F5344CB8AC3E}">
        <p14:creationId xmlns:p14="http://schemas.microsoft.com/office/powerpoint/2010/main" val="25735591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gn="l"/>
            <a:r>
              <a:rPr lang="zh-CN" altLang="en-US" dirty="0"/>
              <a:t>回顾：模型训练过程</a:t>
            </a:r>
            <a:endParaRPr lang="en-US" sz="3199"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800" spc="-1" dirty="0">
                <a:solidFill>
                  <a:srgbClr val="384056"/>
                </a:solidFill>
                <a:latin typeface="Microsoft YaHei" panose="020B0503020204020204" pitchFamily="34" charset="-122"/>
                <a:ea typeface="Microsoft YaHei" panose="020B0503020204020204" pitchFamily="34" charset="-122"/>
              </a:rPr>
              <a:t>1. </a:t>
            </a:r>
            <a:r>
              <a:rPr lang="zh-CN" altLang="en-US" sz="1800" spc="-1" dirty="0">
                <a:solidFill>
                  <a:srgbClr val="384056"/>
                </a:solidFill>
                <a:latin typeface="Microsoft YaHei" panose="020B0503020204020204" pitchFamily="34" charset="-122"/>
                <a:ea typeface="Microsoft YaHei" panose="020B0503020204020204" pitchFamily="34" charset="-122"/>
              </a:rPr>
              <a:t>定义一个神经网络</a:t>
            </a:r>
            <a:r>
              <a:rPr lang="en-US" sz="18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96291" y="4126775"/>
            <a:ext cx="1101816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pc="-1" dirty="0">
                <a:solidFill>
                  <a:srgbClr val="384056"/>
                </a:solidFill>
                <a:latin typeface="Microsoft YaHei" panose="020B0503020204020204" pitchFamily="34" charset="-122"/>
                <a:ea typeface="Microsoft YaHei" panose="020B0503020204020204" pitchFamily="34" charset="-122"/>
              </a:rPr>
              <a:t>2. </a:t>
            </a:r>
            <a:r>
              <a:rPr lang="zh-CN" altLang="en-US" spc="-1" dirty="0">
                <a:solidFill>
                  <a:srgbClr val="384056"/>
                </a:solidFill>
                <a:latin typeface="Microsoft YaHei" panose="020B0503020204020204" pitchFamily="34" charset="-122"/>
                <a:ea typeface="Microsoft YaHei" panose="020B0503020204020204" pitchFamily="34" charset="-122"/>
              </a:rPr>
              <a:t>定义训练优化目标：</a:t>
            </a:r>
            <a:endParaRPr lang="en-US" spc="-1" dirty="0">
              <a:solidFill>
                <a:srgbClr val="384056"/>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4"/>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114005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gn="l"/>
            <a:r>
              <a:rPr lang="zh-CN" altLang="en-US" dirty="0"/>
              <a:t>回顾：模型训练过程</a:t>
            </a:r>
            <a:endParaRPr lang="en-US" sz="3199"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800" spc="-1" dirty="0">
                <a:solidFill>
                  <a:srgbClr val="384056"/>
                </a:solidFill>
                <a:latin typeface="Microsoft YaHei" panose="020B0503020204020204" pitchFamily="34" charset="-122"/>
                <a:ea typeface="Microsoft YaHei" panose="020B0503020204020204" pitchFamily="34" charset="-122"/>
              </a:rPr>
              <a:t>1. </a:t>
            </a:r>
            <a:r>
              <a:rPr lang="zh-CN" altLang="en-US" sz="1800" spc="-1" dirty="0">
                <a:solidFill>
                  <a:srgbClr val="384056"/>
                </a:solidFill>
                <a:latin typeface="Microsoft YaHei" panose="020B0503020204020204" pitchFamily="34" charset="-122"/>
                <a:ea typeface="Microsoft YaHei" panose="020B0503020204020204" pitchFamily="34" charset="-122"/>
              </a:rPr>
              <a:t>定义一个神经网络</a:t>
            </a:r>
            <a:r>
              <a:rPr lang="en-US" sz="18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9301" y="4064163"/>
            <a:ext cx="1101816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pc="-1" dirty="0">
                <a:solidFill>
                  <a:srgbClr val="384056"/>
                </a:solidFill>
                <a:latin typeface="Microsoft YaHei" panose="020B0503020204020204" pitchFamily="34" charset="-122"/>
                <a:ea typeface="Microsoft YaHei" panose="020B0503020204020204" pitchFamily="34" charset="-122"/>
              </a:rPr>
              <a:t>2. </a:t>
            </a:r>
            <a:r>
              <a:rPr lang="zh-CN" altLang="en-US" spc="-1" dirty="0">
                <a:solidFill>
                  <a:srgbClr val="384056"/>
                </a:solidFill>
                <a:latin typeface="Microsoft YaHei" panose="020B0503020204020204" pitchFamily="34" charset="-122"/>
                <a:ea typeface="Microsoft YaHei" panose="020B0503020204020204" pitchFamily="34" charset="-122"/>
              </a:rPr>
              <a:t>定义训练优化目标：</a:t>
            </a:r>
            <a:endParaRPr lang="en-US"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671817"/>
            <a:ext cx="1101816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pc="-1" dirty="0">
                <a:solidFill>
                  <a:srgbClr val="384056"/>
                </a:solidFill>
                <a:latin typeface="Microsoft YaHei" panose="020B0503020204020204" pitchFamily="34" charset="-122"/>
                <a:ea typeface="Microsoft YaHei" panose="020B0503020204020204" pitchFamily="34" charset="-122"/>
              </a:rPr>
              <a:t>3. </a:t>
            </a:r>
            <a:r>
              <a:rPr lang="zh-CN" altLang="en-US"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5416901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CF2D79F-AC71-DE48-A5A5-81BA57382F5B}"/>
              </a:ext>
            </a:extLst>
          </p:cNvPr>
          <p:cNvSpPr>
            <a:spLocks noGrp="1"/>
          </p:cNvSpPr>
          <p:nvPr>
            <p:ph type="title"/>
          </p:nvPr>
        </p:nvSpPr>
        <p:spPr/>
        <p:txBody>
          <a:bodyPr/>
          <a:lstStyle/>
          <a:p>
            <a:r>
              <a:rPr lang="zh-CN" altLang="en-US" dirty="0"/>
              <a:t>回顾：模型训练过程</a:t>
            </a:r>
          </a:p>
        </p:txBody>
      </p:sp>
      <p:grpSp>
        <p:nvGrpSpPr>
          <p:cNvPr id="10" name="组合 9">
            <a:extLst>
              <a:ext uri="{FF2B5EF4-FFF2-40B4-BE49-F238E27FC236}">
                <a16:creationId xmlns:a16="http://schemas.microsoft.com/office/drawing/2014/main" id="{8949DC32-8E17-DE4F-BAB0-7F50D8D2C198}"/>
              </a:ext>
            </a:extLst>
          </p:cNvPr>
          <p:cNvGrpSpPr/>
          <p:nvPr/>
        </p:nvGrpSpPr>
        <p:grpSpPr>
          <a:xfrm>
            <a:off x="2339091" y="2131225"/>
            <a:ext cx="7771861" cy="4080811"/>
            <a:chOff x="2612360" y="1513146"/>
            <a:chExt cx="8601977" cy="4516684"/>
          </a:xfrm>
        </p:grpSpPr>
        <p:pic>
          <p:nvPicPr>
            <p:cNvPr id="7" name="图片 6">
              <a:extLst>
                <a:ext uri="{FF2B5EF4-FFF2-40B4-BE49-F238E27FC236}">
                  <a16:creationId xmlns:a16="http://schemas.microsoft.com/office/drawing/2014/main" id="{3E1DE60A-2354-BD4F-869E-4F0E1CFF9111}"/>
                </a:ext>
              </a:extLst>
            </p:cNvPr>
            <p:cNvPicPr>
              <a:picLocks noChangeAspect="1"/>
            </p:cNvPicPr>
            <p:nvPr/>
          </p:nvPicPr>
          <p:blipFill>
            <a:blip r:embed="rId2"/>
            <a:stretch>
              <a:fillRect/>
            </a:stretch>
          </p:blipFill>
          <p:spPr>
            <a:xfrm>
              <a:off x="2612360" y="1513146"/>
              <a:ext cx="7487322" cy="2086802"/>
            </a:xfrm>
            <a:prstGeom prst="rect">
              <a:avLst/>
            </a:prstGeom>
          </p:spPr>
        </p:pic>
        <p:pic>
          <p:nvPicPr>
            <p:cNvPr id="8" name="图片 7">
              <a:extLst>
                <a:ext uri="{FF2B5EF4-FFF2-40B4-BE49-F238E27FC236}">
                  <a16:creationId xmlns:a16="http://schemas.microsoft.com/office/drawing/2014/main" id="{30D35618-F0C9-DA45-895C-8B3480BAD9F8}"/>
                </a:ext>
              </a:extLst>
            </p:cNvPr>
            <p:cNvPicPr>
              <a:picLocks noChangeAspect="1"/>
            </p:cNvPicPr>
            <p:nvPr/>
          </p:nvPicPr>
          <p:blipFill>
            <a:blip r:embed="rId3"/>
            <a:stretch>
              <a:fillRect/>
            </a:stretch>
          </p:blipFill>
          <p:spPr>
            <a:xfrm>
              <a:off x="4370189" y="3739948"/>
              <a:ext cx="5472608" cy="2289882"/>
            </a:xfrm>
            <a:prstGeom prst="rect">
              <a:avLst/>
            </a:prstGeom>
          </p:spPr>
        </p:pic>
        <p:pic>
          <p:nvPicPr>
            <p:cNvPr id="9" name="图片 8">
              <a:extLst>
                <a:ext uri="{FF2B5EF4-FFF2-40B4-BE49-F238E27FC236}">
                  <a16:creationId xmlns:a16="http://schemas.microsoft.com/office/drawing/2014/main" id="{930C2621-B621-C54D-BD56-388DAE1DBC19}"/>
                </a:ext>
              </a:extLst>
            </p:cNvPr>
            <p:cNvPicPr>
              <a:picLocks noChangeAspect="1"/>
            </p:cNvPicPr>
            <p:nvPr/>
          </p:nvPicPr>
          <p:blipFill>
            <a:blip r:embed="rId4"/>
            <a:stretch>
              <a:fillRect/>
            </a:stretch>
          </p:blipFill>
          <p:spPr>
            <a:xfrm>
              <a:off x="9338741" y="3599948"/>
              <a:ext cx="1875596" cy="1607654"/>
            </a:xfrm>
            <a:prstGeom prst="rect">
              <a:avLst/>
            </a:prstGeom>
          </p:spPr>
        </p:pic>
      </p:grpSp>
      <p:sp>
        <p:nvSpPr>
          <p:cNvPr id="6" name="内容占位符 5">
            <a:extLst>
              <a:ext uri="{FF2B5EF4-FFF2-40B4-BE49-F238E27FC236}">
                <a16:creationId xmlns:a16="http://schemas.microsoft.com/office/drawing/2014/main" id="{2AFC8860-D54E-1546-B0FF-E7F4B659CA3E}"/>
              </a:ext>
            </a:extLst>
          </p:cNvPr>
          <p:cNvSpPr>
            <a:spLocks noGrp="1"/>
          </p:cNvSpPr>
          <p:nvPr>
            <p:ph sz="half" idx="1"/>
          </p:nvPr>
        </p:nvSpPr>
        <p:spPr>
          <a:xfrm>
            <a:off x="616644" y="1264123"/>
            <a:ext cx="10963473" cy="589190"/>
          </a:xfrm>
          <a:solidFill>
            <a:srgbClr val="FFFF00"/>
          </a:solidFill>
        </p:spPr>
        <p:txBody>
          <a:bodyPr/>
          <a:lstStyle/>
          <a:p>
            <a:pPr marL="0" indent="0" algn="ctr">
              <a:buNone/>
            </a:pPr>
            <a:r>
              <a:rPr lang="zh-CN" altLang="en-US" dirty="0"/>
              <a:t>计算神经网络损失，然后求梯度，最后更新权重参数</a:t>
            </a:r>
            <a:endParaRPr kumimoji="1" lang="zh-CN" altLang="en-US" dirty="0"/>
          </a:p>
          <a:p>
            <a:endParaRPr lang="zh-CN" altLang="en-US" dirty="0"/>
          </a:p>
        </p:txBody>
      </p:sp>
    </p:spTree>
    <p:extLst>
      <p:ext uri="{BB962C8B-B14F-4D97-AF65-F5344CB8AC3E}">
        <p14:creationId xmlns:p14="http://schemas.microsoft.com/office/powerpoint/2010/main" val="3073270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86C9B2-61D1-1444-BF26-2B1EFE5952D4}"/>
              </a:ext>
            </a:extLst>
          </p:cNvPr>
          <p:cNvSpPr>
            <a:spLocks noGrp="1"/>
          </p:cNvSpPr>
          <p:nvPr>
            <p:ph type="title"/>
          </p:nvPr>
        </p:nvSpPr>
        <p:spPr/>
        <p:txBody>
          <a:bodyPr/>
          <a:lstStyle/>
          <a:p>
            <a:r>
              <a:rPr lang="zh-CN" altLang="en-US" dirty="0"/>
              <a:t>从单卡 </a:t>
            </a:r>
            <a:r>
              <a:rPr lang="en-US" altLang="zh-CN" dirty="0"/>
              <a:t>-&gt;</a:t>
            </a:r>
            <a:r>
              <a:rPr lang="zh-CN" altLang="en-US" dirty="0"/>
              <a:t> 节点 </a:t>
            </a:r>
            <a:r>
              <a:rPr lang="en-US" altLang="zh-CN" dirty="0"/>
              <a:t>-&gt;</a:t>
            </a:r>
            <a:r>
              <a:rPr lang="zh-CN" altLang="en-US" dirty="0"/>
              <a:t> 集群</a:t>
            </a:r>
          </a:p>
        </p:txBody>
      </p:sp>
      <p:sp>
        <p:nvSpPr>
          <p:cNvPr id="6" name="内容占位符 5">
            <a:extLst>
              <a:ext uri="{FF2B5EF4-FFF2-40B4-BE49-F238E27FC236}">
                <a16:creationId xmlns:a16="http://schemas.microsoft.com/office/drawing/2014/main" id="{56DA88AB-D5ED-DF49-B9EF-E3DC26852453}"/>
              </a:ext>
            </a:extLst>
          </p:cNvPr>
          <p:cNvSpPr>
            <a:spLocks noGrp="1"/>
          </p:cNvSpPr>
          <p:nvPr>
            <p:ph sz="half" idx="1"/>
          </p:nvPr>
        </p:nvSpPr>
        <p:spPr>
          <a:xfrm>
            <a:off x="616644" y="1264123"/>
            <a:ext cx="10963473" cy="589190"/>
          </a:xfrm>
          <a:solidFill>
            <a:srgbClr val="FFFF00"/>
          </a:solidFill>
        </p:spPr>
        <p:txBody>
          <a:bodyPr/>
          <a:lstStyle/>
          <a:p>
            <a:pPr marL="0" indent="0" algn="ctr">
              <a:buNone/>
            </a:pPr>
            <a:r>
              <a:rPr lang="zh-CN" altLang="en-US" dirty="0"/>
              <a:t>训练从单卡、到单节点（单机</a:t>
            </a:r>
            <a:r>
              <a:rPr lang="en-US" altLang="zh-CN" dirty="0"/>
              <a:t>8</a:t>
            </a:r>
            <a:r>
              <a:rPr lang="zh-CN" altLang="en-US" dirty="0"/>
              <a:t>卡）演进到</a:t>
            </a:r>
            <a:r>
              <a:rPr lang="en-US" altLang="zh-CN" dirty="0"/>
              <a:t>AI</a:t>
            </a:r>
            <a:r>
              <a:rPr lang="zh-CN" altLang="en-US" dirty="0"/>
              <a:t>集群（百卡），需要集群架构承载训练能力</a:t>
            </a:r>
          </a:p>
        </p:txBody>
      </p:sp>
      <p:sp>
        <p:nvSpPr>
          <p:cNvPr id="7" name="虚尾箭头 6">
            <a:extLst>
              <a:ext uri="{FF2B5EF4-FFF2-40B4-BE49-F238E27FC236}">
                <a16:creationId xmlns:a16="http://schemas.microsoft.com/office/drawing/2014/main" id="{33FCB312-852E-6444-B163-F337ECAFA7C6}"/>
              </a:ext>
            </a:extLst>
          </p:cNvPr>
          <p:cNvSpPr/>
          <p:nvPr/>
        </p:nvSpPr>
        <p:spPr bwMode="auto">
          <a:xfrm>
            <a:off x="2843012" y="3622869"/>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FC883EEF-2C1D-8B4A-B74D-0443E93919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2151" y="3489799"/>
            <a:ext cx="2374931" cy="1008750"/>
          </a:xfrm>
          <a:prstGeom prst="rect">
            <a:avLst/>
          </a:prstGeom>
        </p:spPr>
      </p:pic>
      <p:pic>
        <p:nvPicPr>
          <p:cNvPr id="13" name="图片 12">
            <a:extLst>
              <a:ext uri="{FF2B5EF4-FFF2-40B4-BE49-F238E27FC236}">
                <a16:creationId xmlns:a16="http://schemas.microsoft.com/office/drawing/2014/main" id="{C6B6D024-966B-5F46-8230-D85A3DA063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644" y="3751527"/>
            <a:ext cx="2032866" cy="1031833"/>
          </a:xfrm>
          <a:prstGeom prst="rect">
            <a:avLst/>
          </a:prstGeom>
        </p:spPr>
      </p:pic>
      <p:sp>
        <p:nvSpPr>
          <p:cNvPr id="14" name="虚尾箭头 13">
            <a:extLst>
              <a:ext uri="{FF2B5EF4-FFF2-40B4-BE49-F238E27FC236}">
                <a16:creationId xmlns:a16="http://schemas.microsoft.com/office/drawing/2014/main" id="{5AEC1D30-F769-2149-946B-D68C110B29DD}"/>
              </a:ext>
            </a:extLst>
          </p:cNvPr>
          <p:cNvSpPr/>
          <p:nvPr/>
        </p:nvSpPr>
        <p:spPr bwMode="auto">
          <a:xfrm>
            <a:off x="6808044" y="3622869"/>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5" name="图片 14">
            <a:extLst>
              <a:ext uri="{FF2B5EF4-FFF2-40B4-BE49-F238E27FC236}">
                <a16:creationId xmlns:a16="http://schemas.microsoft.com/office/drawing/2014/main" id="{0779FD0E-4D4E-814C-BD0C-D858335519C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993102" y="2949894"/>
            <a:ext cx="3756538" cy="2298767"/>
          </a:xfrm>
          <a:prstGeom prst="rect">
            <a:avLst/>
          </a:prstGeom>
        </p:spPr>
      </p:pic>
    </p:spTree>
    <p:extLst>
      <p:ext uri="{BB962C8B-B14F-4D97-AF65-F5344CB8AC3E}">
        <p14:creationId xmlns:p14="http://schemas.microsoft.com/office/powerpoint/2010/main" val="2396551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latin typeface="Gill Sans MT" panose="020B0502020104020203" pitchFamily="34" charset="0"/>
              </a:rPr>
              <a:t>加快大模型训练速率</a:t>
            </a:r>
            <a:endParaRPr lang="en-US"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693932"/>
            <a:ext cx="240149" cy="1656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144000"/>
            <a:ext cx="240150" cy="755864"/>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808758"/>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梯度累积</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808758"/>
            <a:ext cx="1457033" cy="1085233"/>
          </a:xfrm>
          <a:prstGeom prst="rect">
            <a:avLst/>
          </a:prstGeom>
          <a:noFill/>
        </p:spPr>
        <p:txBody>
          <a:bodyPr wrap="square" lIns="0" tIns="0" rIns="0" bIns="0" rtlCol="0">
            <a:spAutoFit/>
          </a:bodyPr>
          <a:lstStyle/>
          <a:p>
            <a:pPr algn="ctr">
              <a:lnSpc>
                <a:spcPct val="130000"/>
              </a:lnSpc>
            </a:pPr>
            <a:r>
              <a:rPr lang="zh-CN" altLang="en-US" sz="2000" b="1" dirty="0">
                <a:solidFill>
                  <a:srgbClr val="C00000"/>
                </a:solidFill>
                <a:latin typeface="+mj-ea"/>
                <a:ea typeface="+mj-ea"/>
              </a:rPr>
              <a:t>服务器架构</a:t>
            </a:r>
            <a:endParaRPr lang="en-US" altLang="zh-CN" sz="2000"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存储系统优化</a:t>
            </a:r>
            <a:endParaRPr lang="en-US" dirty="0" err="1">
              <a:solidFill>
                <a:srgbClr val="FFC000"/>
              </a:solidFill>
              <a:latin typeface="+mj-ea"/>
              <a:ea typeface="+mj-ea"/>
            </a:endParaRPr>
          </a:p>
        </p:txBody>
      </p:sp>
      <p:sp>
        <p:nvSpPr>
          <p:cNvPr id="20" name="矩形 19">
            <a:extLst>
              <a:ext uri="{FF2B5EF4-FFF2-40B4-BE49-F238E27FC236}">
                <a16:creationId xmlns:a16="http://schemas.microsoft.com/office/drawing/2014/main" id="{938493A9-2521-5541-93F8-F32AF7CB2819}"/>
              </a:ext>
            </a:extLst>
          </p:cNvPr>
          <p:cNvSpPr/>
          <p:nvPr/>
        </p:nvSpPr>
        <p:spPr>
          <a:xfrm>
            <a:off x="2209949" y="3979104"/>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053472"/>
            <a:ext cx="240150" cy="2936919"/>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3" y="4805277"/>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张量并行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grpSp>
        <p:nvGrpSpPr>
          <p:cNvPr id="36" name="组合 35">
            <a:extLst>
              <a:ext uri="{FF2B5EF4-FFF2-40B4-BE49-F238E27FC236}">
                <a16:creationId xmlns:a16="http://schemas.microsoft.com/office/drawing/2014/main" id="{AD566940-0794-D446-BB63-267E924F0EA9}"/>
              </a:ext>
            </a:extLst>
          </p:cNvPr>
          <p:cNvGrpSpPr/>
          <p:nvPr/>
        </p:nvGrpSpPr>
        <p:grpSpPr>
          <a:xfrm>
            <a:off x="3039255" y="1632002"/>
            <a:ext cx="5998758" cy="1178658"/>
            <a:chOff x="3039255" y="1988840"/>
            <a:chExt cx="5998758" cy="1178658"/>
          </a:xfrm>
        </p:grpSpPr>
        <p:sp>
          <p:nvSpPr>
            <p:cNvPr id="37" name="Left Brace 3">
              <a:extLst>
                <a:ext uri="{FF2B5EF4-FFF2-40B4-BE49-F238E27FC236}">
                  <a16:creationId xmlns:a16="http://schemas.microsoft.com/office/drawing/2014/main" id="{E8C692C8-0357-9745-9C27-93E030FDF18B}"/>
                </a:ext>
              </a:extLst>
            </p:cNvPr>
            <p:cNvSpPr/>
            <p:nvPr/>
          </p:nvSpPr>
          <p:spPr>
            <a:xfrm rot="16200000">
              <a:off x="5904968" y="1048907"/>
              <a:ext cx="237600" cy="324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Gill Sans MT" panose="020B0502020104020203" pitchFamily="34" charset="0"/>
              </a:endParaRPr>
            </a:p>
          </p:txBody>
        </p:sp>
        <p:sp>
          <p:nvSpPr>
            <p:cNvPr id="38" name="Left Brace 4">
              <a:extLst>
                <a:ext uri="{FF2B5EF4-FFF2-40B4-BE49-F238E27FC236}">
                  <a16:creationId xmlns:a16="http://schemas.microsoft.com/office/drawing/2014/main" id="{7AC6ACE7-6BC6-CC4B-86A0-44B6C0C7C4AF}"/>
                </a:ext>
              </a:extLst>
            </p:cNvPr>
            <p:cNvSpPr/>
            <p:nvPr/>
          </p:nvSpPr>
          <p:spPr>
            <a:xfrm rot="16200000">
              <a:off x="8207710" y="2127634"/>
              <a:ext cx="240149" cy="108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Gill Sans MT" panose="020B0502020104020203" pitchFamily="34" charset="0"/>
              </a:endParaRPr>
            </a:p>
          </p:txBody>
        </p:sp>
        <p:sp>
          <p:nvSpPr>
            <p:cNvPr id="39" name="TextBox 5">
              <a:extLst>
                <a:ext uri="{FF2B5EF4-FFF2-40B4-BE49-F238E27FC236}">
                  <a16:creationId xmlns:a16="http://schemas.microsoft.com/office/drawing/2014/main" id="{F4493994-C216-EC49-947D-1E6DD9095388}"/>
                </a:ext>
              </a:extLst>
            </p:cNvPr>
            <p:cNvSpPr txBox="1"/>
            <p:nvPr/>
          </p:nvSpPr>
          <p:spPr>
            <a:xfrm>
              <a:off x="4990212" y="2890499"/>
              <a:ext cx="2077492" cy="276999"/>
            </a:xfrm>
            <a:prstGeom prst="rect">
              <a:avLst/>
            </a:prstGeom>
            <a:noFill/>
          </p:spPr>
          <p:txBody>
            <a:bodyPr wrap="none" lIns="0" tIns="0" rIns="0" bIns="0" rtlCol="0">
              <a:spAutoFit/>
            </a:bodyPr>
            <a:lstStyle/>
            <a:p>
              <a:pPr algn="l"/>
              <a:r>
                <a:rPr lang="zh-CN" altLang="en-US" dirty="0">
                  <a:solidFill>
                    <a:srgbClr val="374154"/>
                  </a:solidFill>
                  <a:latin typeface="Gill Sans MT" panose="020B0502020104020203" pitchFamily="34" charset="0"/>
                  <a:ea typeface="Microsoft YaHei" panose="020B0503020204020204" pitchFamily="34" charset="-122"/>
                </a:rPr>
                <a:t>模型相关，相对固定</a:t>
              </a:r>
              <a:endParaRPr lang="en-US" dirty="0" err="1">
                <a:solidFill>
                  <a:srgbClr val="374154"/>
                </a:solidFill>
                <a:latin typeface="Gill Sans MT" panose="020B0502020104020203" pitchFamily="34" charset="0"/>
                <a:ea typeface="Microsoft YaHei" panose="020B0503020204020204" pitchFamily="34" charset="-122"/>
              </a:endParaRPr>
            </a:p>
          </p:txBody>
        </p:sp>
        <p:sp>
          <p:nvSpPr>
            <p:cNvPr id="40" name="TextBox 6">
              <a:extLst>
                <a:ext uri="{FF2B5EF4-FFF2-40B4-BE49-F238E27FC236}">
                  <a16:creationId xmlns:a16="http://schemas.microsoft.com/office/drawing/2014/main" id="{FA007587-6EF2-604A-A9E8-B937D62AC0E4}"/>
                </a:ext>
              </a:extLst>
            </p:cNvPr>
            <p:cNvSpPr txBox="1"/>
            <p:nvPr/>
          </p:nvSpPr>
          <p:spPr>
            <a:xfrm>
              <a:off x="7841982" y="2890499"/>
              <a:ext cx="923330" cy="276999"/>
            </a:xfrm>
            <a:prstGeom prst="rect">
              <a:avLst/>
            </a:prstGeom>
            <a:noFill/>
          </p:spPr>
          <p:txBody>
            <a:bodyPr wrap="none" lIns="0" tIns="0" rIns="0" bIns="0" rtlCol="0">
              <a:spAutoFit/>
            </a:bodyPr>
            <a:lstStyle/>
            <a:p>
              <a:pPr algn="l"/>
              <a:r>
                <a:rPr lang="zh-CN" altLang="en-US" dirty="0">
                  <a:solidFill>
                    <a:srgbClr val="374154"/>
                  </a:solidFill>
                  <a:latin typeface="Gill Sans MT" panose="020B0502020104020203" pitchFamily="34" charset="0"/>
                  <a:ea typeface="Microsoft YaHei" panose="020B0503020204020204" pitchFamily="34" charset="-122"/>
                </a:rPr>
                <a:t>可变因素</a:t>
              </a:r>
              <a:endParaRPr lang="en-US" dirty="0" err="1">
                <a:solidFill>
                  <a:srgbClr val="374154"/>
                </a:solidFill>
                <a:latin typeface="Gill Sans MT" panose="020B0502020104020203" pitchFamily="34" charset="0"/>
                <a:ea typeface="Microsoft YaHei" panose="020B0503020204020204" pitchFamily="34" charset="-122"/>
              </a:endParaRPr>
            </a:p>
          </p:txBody>
        </p:sp>
        <p:sp>
          <p:nvSpPr>
            <p:cNvPr id="41" name="矩形 40">
              <a:extLst>
                <a:ext uri="{FF2B5EF4-FFF2-40B4-BE49-F238E27FC236}">
                  <a16:creationId xmlns:a16="http://schemas.microsoft.com/office/drawing/2014/main" id="{D0E1C264-DAF5-024B-BD6D-9EA5B493ED12}"/>
                </a:ext>
              </a:extLst>
            </p:cNvPr>
            <p:cNvSpPr/>
            <p:nvPr/>
          </p:nvSpPr>
          <p:spPr>
            <a:xfrm>
              <a:off x="3039255" y="1988840"/>
              <a:ext cx="5998758" cy="400110"/>
            </a:xfrm>
            <a:prstGeom prst="rect">
              <a:avLst/>
            </a:prstGeom>
          </p:spPr>
          <p:txBody>
            <a:bodyPr wrap="none">
              <a:spAutoFit/>
            </a:bodyPr>
            <a:lstStyle/>
            <a:p>
              <a:pPr marL="0" indent="0">
                <a:buNone/>
              </a:pPr>
              <a:r>
                <a:rPr lang="zh-CN" altLang="en-US" sz="2000" dirty="0">
                  <a:solidFill>
                    <a:srgbClr val="374154"/>
                  </a:solidFill>
                  <a:latin typeface="Gill Sans MT" panose="020B0502020104020203" pitchFamily="34" charset="0"/>
                  <a:ea typeface="+mj-ea"/>
                </a:rPr>
                <a:t>训练时间 </a:t>
              </a:r>
              <a:r>
                <a:rPr lang="en-US" altLang="zh-CN" sz="2000" dirty="0">
                  <a:solidFill>
                    <a:srgbClr val="374154"/>
                  </a:solidFill>
                  <a:latin typeface="Gill Sans MT" panose="020B0502020104020203" pitchFamily="34" charset="0"/>
                  <a:ea typeface="+mj-ea"/>
                </a:rPr>
                <a:t>=</a:t>
              </a:r>
              <a:r>
                <a:rPr lang="zh-CN" altLang="en-US" sz="2000" dirty="0">
                  <a:solidFill>
                    <a:srgbClr val="374154"/>
                  </a:solidFill>
                  <a:latin typeface="Gill Sans MT" panose="020B0502020104020203" pitchFamily="34" charset="0"/>
                  <a:ea typeface="+mj-ea"/>
                </a:rPr>
                <a:t> 训练数据规模 </a:t>
              </a:r>
              <a:r>
                <a:rPr lang="en-US" altLang="zh-CN" sz="2000" dirty="0">
                  <a:solidFill>
                    <a:srgbClr val="374154"/>
                  </a:solidFill>
                  <a:latin typeface="Gill Sans MT" panose="020B0502020104020203" pitchFamily="34" charset="0"/>
                  <a:ea typeface="+mj-ea"/>
                </a:rPr>
                <a:t>x </a:t>
              </a:r>
              <a:r>
                <a:rPr lang="zh-CN" altLang="en-US" sz="2000" dirty="0">
                  <a:solidFill>
                    <a:srgbClr val="374154"/>
                  </a:solidFill>
                  <a:latin typeface="Gill Sans MT" panose="020B0502020104020203" pitchFamily="34" charset="0"/>
                  <a:ea typeface="+mj-ea"/>
                </a:rPr>
                <a:t>单步计算量</a:t>
              </a:r>
              <a:r>
                <a:rPr lang="en-US" altLang="zh-CN" sz="2000" dirty="0">
                  <a:solidFill>
                    <a:srgbClr val="374154"/>
                  </a:solidFill>
                  <a:latin typeface="Gill Sans MT" panose="020B0502020104020203" pitchFamily="34" charset="0"/>
                  <a:ea typeface="+mj-ea"/>
                </a:rPr>
                <a:t> / </a:t>
              </a:r>
              <a:r>
                <a:rPr lang="zh-CN" altLang="en-US" sz="2000" dirty="0">
                  <a:solidFill>
                    <a:srgbClr val="374154"/>
                  </a:solidFill>
                  <a:latin typeface="Gill Sans MT" panose="020B0502020104020203" pitchFamily="34" charset="0"/>
                  <a:ea typeface="+mj-ea"/>
                </a:rPr>
                <a:t>计算速率</a:t>
              </a:r>
              <a:endParaRPr lang="en-US" altLang="zh-CN" sz="2000" dirty="0">
                <a:solidFill>
                  <a:srgbClr val="374154"/>
                </a:solidFill>
                <a:latin typeface="Gill Sans MT" panose="020B0502020104020203" pitchFamily="34" charset="0"/>
                <a:ea typeface="+mj-ea"/>
              </a:endParaRPr>
            </a:p>
          </p:txBody>
        </p:sp>
      </p:grpSp>
      <p:sp>
        <p:nvSpPr>
          <p:cNvPr id="42" name="矩形 41">
            <a:extLst>
              <a:ext uri="{FF2B5EF4-FFF2-40B4-BE49-F238E27FC236}">
                <a16:creationId xmlns:a16="http://schemas.microsoft.com/office/drawing/2014/main" id="{2AFBECE8-D2F4-C146-96F6-7341FF0689CB}"/>
              </a:ext>
            </a:extLst>
          </p:cNvPr>
          <p:cNvSpPr/>
          <p:nvPr/>
        </p:nvSpPr>
        <p:spPr bwMode="auto">
          <a:xfrm>
            <a:off x="7564255" y="1523428"/>
            <a:ext cx="1394245" cy="555783"/>
          </a:xfrm>
          <a:prstGeom prst="rect">
            <a:avLst/>
          </a:prstGeom>
          <a:noFill/>
          <a:ln w="57150" cap="flat" cmpd="sng" algn="ctr">
            <a:solidFill>
              <a:srgbClr val="92D050"/>
            </a:solidFill>
            <a:prstDash val="sysDash"/>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000" b="1" i="0" u="none" strike="noStrike" cap="none" normalizeH="0" baseline="0">
              <a:ln>
                <a:noFill/>
              </a:ln>
              <a:solidFill>
                <a:schemeClr val="tx1"/>
              </a:solidFill>
              <a:effectLst/>
              <a:latin typeface="+mj-ea"/>
              <a:ea typeface="+mj-ea"/>
            </a:endParaRPr>
          </a:p>
        </p:txBody>
      </p:sp>
      <p:sp>
        <p:nvSpPr>
          <p:cNvPr id="44" name="Text Placeholder 2">
            <a:extLst>
              <a:ext uri="{FF2B5EF4-FFF2-40B4-BE49-F238E27FC236}">
                <a16:creationId xmlns:a16="http://schemas.microsoft.com/office/drawing/2014/main" id="{4364C8B2-0DE7-6F48-8A3F-35EDE59C4E9D}"/>
              </a:ext>
            </a:extLst>
          </p:cNvPr>
          <p:cNvSpPr txBox="1">
            <a:spLocks/>
          </p:cNvSpPr>
          <p:nvPr/>
        </p:nvSpPr>
        <p:spPr>
          <a:xfrm>
            <a:off x="623635" y="3130048"/>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zh-CN" altLang="en-US" sz="2400" b="1" dirty="0">
                <a:latin typeface="Gill Sans MT" panose="020B0502020104020203" pitchFamily="34" charset="0"/>
              </a:rPr>
              <a:t>加快计算速率（</a:t>
            </a:r>
            <a:r>
              <a:rPr lang="en-US" altLang="zh-CN" sz="2400" b="1" dirty="0"/>
              <a:t>Computation rate</a:t>
            </a:r>
            <a:r>
              <a:rPr lang="zh-CN" altLang="en-US" sz="2400" b="1" dirty="0">
                <a:latin typeface="Gill Sans MT" panose="020B0502020104020203" pitchFamily="34" charset="0"/>
              </a:rPr>
              <a:t>）：</a:t>
            </a:r>
            <a:endParaRPr lang="en-US" altLang="zh-CN" sz="2400" b="1" dirty="0">
              <a:latin typeface="Gill Sans MT" panose="020B0502020104020203" pitchFamily="34" charset="0"/>
            </a:endParaRPr>
          </a:p>
        </p:txBody>
      </p:sp>
      <p:sp>
        <p:nvSpPr>
          <p:cNvPr id="48" name="矩形 47">
            <a:extLst>
              <a:ext uri="{FF2B5EF4-FFF2-40B4-BE49-F238E27FC236}">
                <a16:creationId xmlns:a16="http://schemas.microsoft.com/office/drawing/2014/main" id="{DB75488E-54D7-B14B-95BE-452254A16B74}"/>
              </a:ext>
            </a:extLst>
          </p:cNvPr>
          <p:cNvSpPr/>
          <p:nvPr/>
        </p:nvSpPr>
        <p:spPr bwMode="auto">
          <a:xfrm>
            <a:off x="5335051" y="3846073"/>
            <a:ext cx="1946695" cy="2164436"/>
          </a:xfrm>
          <a:prstGeom prst="rect">
            <a:avLst/>
          </a:prstGeom>
          <a:noFill/>
          <a:ln w="57150" cap="flat" cmpd="sng" algn="ctr">
            <a:solidFill>
              <a:srgbClr val="92D050"/>
            </a:solidFill>
            <a:prstDash val="sysDash"/>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000" b="1" i="0" u="none" strike="noStrike" cap="none" normalizeH="0" baseline="0">
              <a:ln>
                <a:noFill/>
              </a:ln>
              <a:solidFill>
                <a:schemeClr val="tx1"/>
              </a:solidFill>
              <a:effectLst/>
              <a:latin typeface="+mj-ea"/>
              <a:ea typeface="+mj-ea"/>
            </a:endParaRPr>
          </a:p>
        </p:txBody>
      </p:sp>
    </p:spTree>
    <p:extLst>
      <p:ext uri="{BB962C8B-B14F-4D97-AF65-F5344CB8AC3E}">
        <p14:creationId xmlns:p14="http://schemas.microsoft.com/office/powerpoint/2010/main" val="340281955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590188" y="2245340"/>
            <a:ext cx="5016385" cy="4163157"/>
          </a:xfrm>
          <a:prstGeom prst="rect">
            <a:avLst/>
          </a:prstGeom>
        </p:spPr>
      </p:pic>
      <p:sp>
        <p:nvSpPr>
          <p:cNvPr id="5" name="内容占位符 5">
            <a:extLst>
              <a:ext uri="{FF2B5EF4-FFF2-40B4-BE49-F238E27FC236}">
                <a16:creationId xmlns:a16="http://schemas.microsoft.com/office/drawing/2014/main" id="{BDF70C57-E0A1-A145-B91C-5B2513A6660F}"/>
              </a:ext>
            </a:extLst>
          </p:cNvPr>
          <p:cNvSpPr txBox="1">
            <a:spLocks/>
          </p:cNvSpPr>
          <p:nvPr/>
        </p:nvSpPr>
        <p:spPr>
          <a:xfrm>
            <a:off x="616644" y="1354582"/>
            <a:ext cx="10963473" cy="589190"/>
          </a:xfrm>
          <a:prstGeom prst="rect">
            <a:avLst/>
          </a:prstGeom>
          <a:solidFill>
            <a:srgbClr val="FFFF00"/>
          </a:solid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dirty="0"/>
              <a:t>（</a:t>
            </a:r>
            <a:r>
              <a:rPr lang="en-US" altLang="zh-CN" dirty="0"/>
              <a:t>1</a:t>
            </a:r>
            <a:r>
              <a:rPr lang="zh-CN" altLang="en-US" dirty="0"/>
              <a:t>）计算损失和梯度（</a:t>
            </a:r>
            <a:r>
              <a:rPr lang="en-US" altLang="zh-CN" dirty="0"/>
              <a:t>2</a:t>
            </a:r>
            <a:r>
              <a:rPr lang="zh-CN" altLang="en-US" dirty="0"/>
              <a:t>）梯度聚合（</a:t>
            </a:r>
            <a:r>
              <a:rPr lang="en-US" altLang="zh-CN" dirty="0"/>
              <a:t>3</a:t>
            </a:r>
            <a:r>
              <a:rPr lang="zh-CN" altLang="en-US" dirty="0"/>
              <a:t>）参数更新并参数重新广播</a:t>
            </a:r>
            <a:endParaRPr kumimoji="1" lang="zh-CN" altLang="en-US" dirty="0"/>
          </a:p>
        </p:txBody>
      </p:sp>
    </p:spTree>
    <p:extLst>
      <p:ext uri="{BB962C8B-B14F-4D97-AF65-F5344CB8AC3E}">
        <p14:creationId xmlns:p14="http://schemas.microsoft.com/office/powerpoint/2010/main" val="17417000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5" name="内容占位符 5">
            <a:extLst>
              <a:ext uri="{FF2B5EF4-FFF2-40B4-BE49-F238E27FC236}">
                <a16:creationId xmlns:a16="http://schemas.microsoft.com/office/drawing/2014/main" id="{BDF70C57-E0A1-A145-B91C-5B2513A6660F}"/>
              </a:ext>
            </a:extLst>
          </p:cNvPr>
          <p:cNvSpPr txBox="1">
            <a:spLocks/>
          </p:cNvSpPr>
          <p:nvPr/>
        </p:nvSpPr>
        <p:spPr>
          <a:xfrm>
            <a:off x="616644" y="1354582"/>
            <a:ext cx="10963473" cy="589190"/>
          </a:xfrm>
          <a:prstGeom prst="rect">
            <a:avLst/>
          </a:prstGeom>
          <a:solidFill>
            <a:srgbClr val="FFFF00"/>
          </a:solid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dirty="0"/>
              <a:t>（</a:t>
            </a:r>
            <a:r>
              <a:rPr lang="en-US" altLang="zh-CN" dirty="0"/>
              <a:t>1</a:t>
            </a:r>
            <a:r>
              <a:rPr lang="zh-CN" altLang="en-US" dirty="0"/>
              <a:t>）计算损失和梯度（</a:t>
            </a:r>
            <a:r>
              <a:rPr lang="en-US" altLang="zh-CN" dirty="0"/>
              <a:t>2</a:t>
            </a:r>
            <a:r>
              <a:rPr lang="zh-CN" altLang="en-US" dirty="0"/>
              <a:t>）梯度聚合（</a:t>
            </a:r>
            <a:r>
              <a:rPr lang="en-US" altLang="zh-CN" dirty="0"/>
              <a:t>3</a:t>
            </a:r>
            <a:r>
              <a:rPr lang="zh-CN" altLang="en-US" dirty="0"/>
              <a:t>）参数更新并参数重新广播</a:t>
            </a:r>
            <a:endParaRPr kumimoji="1" lang="zh-CN" altLang="en-US" dirty="0"/>
          </a:p>
        </p:txBody>
      </p:sp>
      <p:grpSp>
        <p:nvGrpSpPr>
          <p:cNvPr id="3" name="组合 2">
            <a:extLst>
              <a:ext uri="{FF2B5EF4-FFF2-40B4-BE49-F238E27FC236}">
                <a16:creationId xmlns:a16="http://schemas.microsoft.com/office/drawing/2014/main" id="{D0E121E2-2553-8A49-B610-797E44B358F4}"/>
              </a:ext>
            </a:extLst>
          </p:cNvPr>
          <p:cNvGrpSpPr/>
          <p:nvPr/>
        </p:nvGrpSpPr>
        <p:grpSpPr>
          <a:xfrm>
            <a:off x="3554715" y="2314240"/>
            <a:ext cx="5087331" cy="4229185"/>
            <a:chOff x="2051821" y="2418760"/>
            <a:chExt cx="4756084" cy="3953814"/>
          </a:xfrm>
        </p:grpSpPr>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279227" y="2418760"/>
              <a:ext cx="3528678" cy="3953813"/>
            </a:xfrm>
            <a:prstGeom prst="rect">
              <a:avLst/>
            </a:prstGeom>
          </p:spPr>
        </p:pic>
        <p:pic>
          <p:nvPicPr>
            <p:cNvPr id="6" name="图片 5">
              <a:extLst>
                <a:ext uri="{FF2B5EF4-FFF2-40B4-BE49-F238E27FC236}">
                  <a16:creationId xmlns:a16="http://schemas.microsoft.com/office/drawing/2014/main" id="{107B6164-7EA9-134F-9567-D2034F9EE92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51821" y="2418761"/>
              <a:ext cx="1059240" cy="3953813"/>
            </a:xfrm>
            <a:prstGeom prst="rect">
              <a:avLst/>
            </a:prstGeom>
          </p:spPr>
        </p:pic>
      </p:grpSp>
    </p:spTree>
    <p:extLst>
      <p:ext uri="{BB962C8B-B14F-4D97-AF65-F5344CB8AC3E}">
        <p14:creationId xmlns:p14="http://schemas.microsoft.com/office/powerpoint/2010/main" val="25725424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solidFill>
                  <a:srgbClr val="C00000"/>
                </a:solidFill>
                <a:ea typeface="Microsoft YaHei" panose="020B0503020204020204" pitchFamily="34" charset="-122"/>
                <a:sym typeface="Huawei Sans" panose="020C0503030203020204" pitchFamily="34" charset="0"/>
              </a:rPr>
              <a:t>Question</a:t>
            </a:r>
            <a:r>
              <a:rPr lang="zh-CN" altLang="en-US" dirty="0">
                <a:solidFill>
                  <a:srgbClr val="C00000"/>
                </a:solidFill>
                <a:ea typeface="Microsoft YaHei" panose="020B0503020204020204" pitchFamily="34" charset="-122"/>
                <a:sym typeface="Huawei Sans" panose="020C0503030203020204" pitchFamily="34" charset="0"/>
              </a:rPr>
              <a:t>？</a:t>
            </a:r>
            <a:endParaRPr lang="zh-CN" altLang="en-US" dirty="0">
              <a:solidFill>
                <a:srgbClr val="C00000"/>
              </a:solidFill>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Arial" panose="020B0604020202020204" pitchFamily="34" charset="0"/>
              <a:buChar char="•"/>
            </a:pPr>
            <a:r>
              <a:rPr lang="zh-CN" altLang="en-US" dirty="0"/>
              <a:t>大模型训练是不是不适用于参数服务器</a:t>
            </a:r>
            <a:r>
              <a:rPr lang="en-US" altLang="zh-CN" dirty="0"/>
              <a:t>P-S</a:t>
            </a:r>
            <a:r>
              <a:rPr lang="zh-CN" altLang="en-US" dirty="0"/>
              <a:t>架构呢？</a:t>
            </a:r>
            <a:endParaRPr lang="en-US" altLang="zh-CN" dirty="0"/>
          </a:p>
        </p:txBody>
      </p:sp>
      <p:sp>
        <p:nvSpPr>
          <p:cNvPr id="3" name="圆角矩形 2">
            <a:extLst>
              <a:ext uri="{FF2B5EF4-FFF2-40B4-BE49-F238E27FC236}">
                <a16:creationId xmlns:a16="http://schemas.microsoft.com/office/drawing/2014/main" id="{25323609-C6A0-1C4A-A816-E4A2036B67A2}"/>
              </a:ext>
            </a:extLst>
          </p:cNvPr>
          <p:cNvSpPr/>
          <p:nvPr/>
        </p:nvSpPr>
        <p:spPr>
          <a:xfrm>
            <a:off x="1008993" y="2597088"/>
            <a:ext cx="3342289" cy="10089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参数服务器架构</a:t>
            </a:r>
          </a:p>
        </p:txBody>
      </p:sp>
      <p:sp>
        <p:nvSpPr>
          <p:cNvPr id="6" name="圆角矩形 5">
            <a:extLst>
              <a:ext uri="{FF2B5EF4-FFF2-40B4-BE49-F238E27FC236}">
                <a16:creationId xmlns:a16="http://schemas.microsoft.com/office/drawing/2014/main" id="{472E7C66-8FAE-DA4C-8E29-36C5CE63E4F7}"/>
              </a:ext>
            </a:extLst>
          </p:cNvPr>
          <p:cNvSpPr/>
          <p:nvPr/>
        </p:nvSpPr>
        <p:spPr>
          <a:xfrm>
            <a:off x="1008993" y="4219903"/>
            <a:ext cx="3342289" cy="100899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集合通信架构</a:t>
            </a:r>
          </a:p>
        </p:txBody>
      </p:sp>
    </p:spTree>
    <p:extLst>
      <p:ext uri="{BB962C8B-B14F-4D97-AF65-F5344CB8AC3E}">
        <p14:creationId xmlns:p14="http://schemas.microsoft.com/office/powerpoint/2010/main" val="440956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609294" y="1324303"/>
            <a:ext cx="8525178" cy="4771698"/>
          </a:xfrm>
          <a:prstGeom prst="rect">
            <a:avLst/>
          </a:prstGeom>
        </p:spPr>
      </p:pic>
    </p:spTree>
    <p:extLst>
      <p:ext uri="{BB962C8B-B14F-4D97-AF65-F5344CB8AC3E}">
        <p14:creationId xmlns:p14="http://schemas.microsoft.com/office/powerpoint/2010/main" val="1138116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517761" y="605525"/>
            <a:ext cx="11161239" cy="589190"/>
          </a:xfrm>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481757" y="1324303"/>
            <a:ext cx="11161240" cy="4928171"/>
          </a:xfrm>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b="1" dirty="0">
                <a:latin typeface="Gill Sans MT" panose="020B0502020104020203" pitchFamily="34" charset="0"/>
              </a:rPr>
              <a:t>AI</a:t>
            </a:r>
            <a:r>
              <a:rPr lang="zh-CN" altLang="en-US" sz="2400" b="1" dirty="0">
                <a:latin typeface="Gill Sans MT" panose="020B0502020104020203" pitchFamily="34" charset="0"/>
              </a:rPr>
              <a:t> 集群 </a:t>
            </a:r>
            <a:r>
              <a:rPr lang="en-US" altLang="zh-CN" sz="2400" b="1" dirty="0">
                <a:latin typeface="Gill Sans MT" panose="020B0502020104020203" pitchFamily="34" charset="0"/>
              </a:rPr>
              <a:t>+</a:t>
            </a:r>
            <a:r>
              <a:rPr lang="zh-CN" altLang="en-US" sz="2400" b="1" dirty="0">
                <a:latin typeface="Gill Sans MT" panose="020B0502020104020203" pitchFamily="34" charset="0"/>
              </a:rPr>
              <a:t> 大模型：</a:t>
            </a:r>
            <a:r>
              <a:rPr lang="en-US" altLang="zh-CN" sz="2400" dirty="0">
                <a:latin typeface="Gill Sans MT" panose="020B0502020104020203" pitchFamily="34" charset="0"/>
              </a:rPr>
              <a:t>AI</a:t>
            </a:r>
            <a:r>
              <a:rPr lang="zh-CN" altLang="en-US" sz="2000" dirty="0">
                <a:latin typeface="Gill Sans MT" panose="020B0502020104020203" pitchFamily="34" charset="0"/>
              </a:rPr>
              <a:t>集群服务器形态 </a:t>
            </a:r>
            <a:r>
              <a:rPr lang="en-US" altLang="zh-CN" sz="2000" dirty="0">
                <a:latin typeface="Gill Sans MT" panose="020B0502020104020203" pitchFamily="34" charset="0"/>
              </a:rPr>
              <a:t>–</a:t>
            </a:r>
            <a:r>
              <a:rPr lang="zh-CN" altLang="en-US" sz="2000" dirty="0">
                <a:latin typeface="Gill Sans MT" panose="020B0502020104020203" pitchFamily="34" charset="0"/>
              </a:rPr>
              <a:t> 集群训练的指标</a:t>
            </a:r>
          </a:p>
          <a:p>
            <a:r>
              <a:rPr lang="zh-CN" altLang="en-US" sz="2800" b="1" dirty="0">
                <a:solidFill>
                  <a:srgbClr val="92D050"/>
                </a:solidFill>
              </a:rPr>
              <a:t>具体内容</a:t>
            </a: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集群硬件架构：</a:t>
            </a:r>
            <a:r>
              <a:rPr lang="en-US" altLang="zh-CN" sz="2000" dirty="0">
                <a:latin typeface="Gill Sans MT" panose="020B0502020104020203" pitchFamily="34" charset="0"/>
              </a:rPr>
              <a:t>AI</a:t>
            </a:r>
            <a:r>
              <a:rPr lang="zh-CN" altLang="en-US" sz="2000" dirty="0">
                <a:latin typeface="Gill Sans MT" panose="020B0502020104020203" pitchFamily="34" charset="0"/>
              </a:rPr>
              <a:t>集群组成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AI</a:t>
            </a:r>
            <a:r>
              <a:rPr lang="zh-CN" altLang="en-US" sz="2000" dirty="0">
                <a:latin typeface="Gill Sans MT" panose="020B0502020104020203" pitchFamily="34" charset="0"/>
              </a:rPr>
              <a:t>集群硬件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AI</a:t>
            </a:r>
            <a:r>
              <a:rPr lang="zh-CN" altLang="en-US" sz="2000" dirty="0">
                <a:latin typeface="Gill Sans MT" panose="020B0502020104020203" pitchFamily="34" charset="0"/>
              </a:rPr>
              <a:t>集群软件 </a:t>
            </a:r>
            <a:r>
              <a:rPr lang="en-US" altLang="zh-CN" sz="2000" dirty="0">
                <a:latin typeface="Gill Sans MT" panose="020B0502020104020203" pitchFamily="34" charset="0"/>
              </a:rPr>
              <a:t>–</a:t>
            </a:r>
            <a:r>
              <a:rPr lang="zh-CN" altLang="en-US" sz="2000" dirty="0">
                <a:latin typeface="Gill Sans MT" panose="020B0502020104020203" pitchFamily="34" charset="0"/>
              </a:rPr>
              <a:t> 分布式架构</a:t>
            </a:r>
            <a:endParaRPr lang="en-US" altLang="zh-CN" sz="2400" b="1" dirty="0">
              <a:latin typeface="Gill Sans MT" panose="020B0502020104020203" pitchFamily="34" charset="0"/>
            </a:endParaRP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集群通信方式：</a:t>
            </a:r>
            <a:r>
              <a:rPr lang="zh-CN" altLang="en-US" sz="2000" dirty="0">
                <a:latin typeface="Gill Sans MT" panose="020B0502020104020203" pitchFamily="34" charset="0"/>
              </a:rPr>
              <a:t>通信硬件实现 </a:t>
            </a:r>
            <a:r>
              <a:rPr lang="en-US" altLang="zh-CN" sz="2000" dirty="0">
                <a:latin typeface="Gill Sans MT" panose="020B0502020104020203" pitchFamily="34" charset="0"/>
              </a:rPr>
              <a:t>-</a:t>
            </a:r>
            <a:r>
              <a:rPr lang="zh-CN" altLang="en-US" sz="2000" dirty="0">
                <a:latin typeface="Gill Sans MT" panose="020B0502020104020203" pitchFamily="34" charset="0"/>
              </a:rPr>
              <a:t> 集群组网 </a:t>
            </a:r>
            <a:r>
              <a:rPr lang="en-US" altLang="zh-CN" sz="2000" dirty="0">
                <a:latin typeface="Gill Sans MT" panose="020B0502020104020203" pitchFamily="34" charset="0"/>
              </a:rPr>
              <a:t>–</a:t>
            </a:r>
            <a:r>
              <a:rPr lang="zh-CN" altLang="en-US" sz="2000" dirty="0">
                <a:latin typeface="Gill Sans MT" panose="020B0502020104020203" pitchFamily="34" charset="0"/>
              </a:rPr>
              <a:t> 集群软件通信 </a:t>
            </a:r>
            <a:r>
              <a:rPr lang="en-US" altLang="zh-CN" sz="2000" dirty="0">
                <a:latin typeface="Gill Sans MT" panose="020B0502020104020203" pitchFamily="34" charset="0"/>
              </a:rPr>
              <a:t>-</a:t>
            </a:r>
            <a:r>
              <a:rPr lang="zh-CN" altLang="en-US" sz="2000" dirty="0">
                <a:latin typeface="Gill Sans MT" panose="020B0502020104020203" pitchFamily="34" charset="0"/>
              </a:rPr>
              <a:t> 通信实现方式</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分布式通信原语：</a:t>
            </a:r>
            <a:r>
              <a:rPr lang="zh-CN" altLang="en-US" sz="2000" dirty="0">
                <a:latin typeface="Gill Sans MT" panose="020B0502020104020203" pitchFamily="34" charset="0"/>
              </a:rPr>
              <a:t>通信源语 </a:t>
            </a:r>
            <a:r>
              <a:rPr lang="en-US" altLang="zh-CN" sz="2000" dirty="0">
                <a:latin typeface="Gill Sans MT" panose="020B0502020104020203" pitchFamily="34" charset="0"/>
              </a:rPr>
              <a:t>-</a:t>
            </a:r>
            <a:r>
              <a:rPr lang="zh-CN" altLang="en-US" sz="2000" dirty="0">
                <a:latin typeface="Gill Sans MT" panose="020B0502020104020203" pitchFamily="34" charset="0"/>
              </a:rPr>
              <a:t> 点对点通信 </a:t>
            </a:r>
            <a:r>
              <a:rPr lang="en-US" altLang="zh-CN" sz="2000" dirty="0">
                <a:latin typeface="Gill Sans MT" panose="020B0502020104020203" pitchFamily="34" charset="0"/>
              </a:rPr>
              <a:t>–</a:t>
            </a:r>
            <a:r>
              <a:rPr lang="zh-CN" altLang="en-US" sz="2000" dirty="0">
                <a:latin typeface="Gill Sans MT" panose="020B0502020104020203" pitchFamily="34" charset="0"/>
              </a:rPr>
              <a:t> 集合通信</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分布式存储系统</a:t>
            </a:r>
            <a:r>
              <a:rPr lang="zh-CN" altLang="en-US" sz="2000" b="1" dirty="0">
                <a:latin typeface="Gill Sans MT" panose="020B0502020104020203" pitchFamily="34" charset="0"/>
              </a:rPr>
              <a:t>：</a:t>
            </a:r>
            <a:r>
              <a:rPr lang="zh-CN" altLang="en-US" sz="2000" dirty="0">
                <a:latin typeface="Gill Sans MT" panose="020B0502020104020203" pitchFamily="34" charset="0"/>
              </a:rPr>
              <a:t>大模型权重存储方式 </a:t>
            </a:r>
            <a:r>
              <a:rPr lang="en-US" altLang="zh-CN" sz="2000" dirty="0">
                <a:latin typeface="Gill Sans MT" panose="020B0502020104020203" pitchFamily="34" charset="0"/>
              </a:rPr>
              <a:t>–</a:t>
            </a:r>
            <a:r>
              <a:rPr lang="zh-CN" altLang="en-US" sz="2000" dirty="0">
                <a:latin typeface="Gill Sans MT" panose="020B0502020104020203" pitchFamily="34" charset="0"/>
              </a:rPr>
              <a:t> 多级存储系统</a:t>
            </a:r>
            <a:endParaRPr lang="en-US" altLang="zh-CN" sz="2000" dirty="0">
              <a:latin typeface="Gill Sans MT" panose="020B0502020104020203" pitchFamily="34" charset="0"/>
            </a:endParaRP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集群回顾：</a:t>
            </a:r>
            <a:r>
              <a:rPr lang="en-US" altLang="zh-CN" sz="2000" dirty="0">
                <a:latin typeface="Gill Sans MT" panose="020B0502020104020203" pitchFamily="34" charset="0"/>
              </a:rPr>
              <a:t>NVIDIA</a:t>
            </a:r>
            <a:r>
              <a:rPr lang="zh-CN" altLang="en-US" sz="2000" dirty="0">
                <a:latin typeface="Gill Sans MT" panose="020B0502020104020203" pitchFamily="34" charset="0"/>
              </a:rPr>
              <a:t> 与 </a:t>
            </a:r>
            <a:r>
              <a:rPr lang="en-US" altLang="zh-CN" sz="2000" dirty="0">
                <a:latin typeface="Gill Sans MT" panose="020B0502020104020203" pitchFamily="34" charset="0"/>
              </a:rPr>
              <a:t>TPU</a:t>
            </a:r>
            <a:r>
              <a:rPr lang="zh-CN" altLang="en-US" sz="2000" dirty="0">
                <a:latin typeface="Gill Sans MT" panose="020B0502020104020203" pitchFamily="34" charset="0"/>
              </a:rPr>
              <a:t> 超级计算节点</a:t>
            </a:r>
            <a:r>
              <a:rPr lang="en-US" altLang="zh-CN" sz="2000" dirty="0">
                <a:latin typeface="Gill Sans MT" panose="020B0502020104020203" pitchFamily="34" charset="0"/>
              </a:rPr>
              <a:t>POD</a:t>
            </a:r>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endParaRPr lang="zh-CN" altLang="en-US" dirty="0"/>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 </a:t>
            </a:r>
            <a:r>
              <a:rPr lang="en-US" altLang="zh-CN" dirty="0"/>
              <a:t>+</a:t>
            </a:r>
            <a:r>
              <a:rPr lang="zh-CN" altLang="en-US" dirty="0"/>
              <a:t> 大模型（集合通信）</a:t>
            </a:r>
            <a:endParaRPr kumimoji="1" lang="zh-CN" altLang="en-US" dirty="0"/>
          </a:p>
        </p:txBody>
      </p:sp>
      <p:sp>
        <p:nvSpPr>
          <p:cNvPr id="5" name="内容占位符 5">
            <a:extLst>
              <a:ext uri="{FF2B5EF4-FFF2-40B4-BE49-F238E27FC236}">
                <a16:creationId xmlns:a16="http://schemas.microsoft.com/office/drawing/2014/main" id="{BDF70C57-E0A1-A145-B91C-5B2513A6660F}"/>
              </a:ext>
            </a:extLst>
          </p:cNvPr>
          <p:cNvSpPr txBox="1">
            <a:spLocks/>
          </p:cNvSpPr>
          <p:nvPr/>
        </p:nvSpPr>
        <p:spPr>
          <a:xfrm>
            <a:off x="616644" y="1354582"/>
            <a:ext cx="10963473" cy="589190"/>
          </a:xfrm>
          <a:prstGeom prst="rect">
            <a:avLst/>
          </a:prstGeom>
          <a:solidFill>
            <a:srgbClr val="FFFF00"/>
          </a:solid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None/>
            </a:pPr>
            <a:r>
              <a:rPr lang="zh-CN" altLang="en-US" dirty="0"/>
              <a:t>（</a:t>
            </a:r>
            <a:r>
              <a:rPr lang="en-US" altLang="zh-CN" dirty="0"/>
              <a:t>1</a:t>
            </a:r>
            <a:r>
              <a:rPr lang="zh-CN" altLang="en-US" dirty="0"/>
              <a:t>）计算损失和梯度（</a:t>
            </a:r>
            <a:r>
              <a:rPr lang="en-US" altLang="zh-CN" dirty="0"/>
              <a:t>2</a:t>
            </a:r>
            <a:r>
              <a:rPr lang="zh-CN" altLang="en-US" dirty="0"/>
              <a:t>）梯度聚合（</a:t>
            </a:r>
            <a:r>
              <a:rPr lang="en-US" altLang="zh-CN" dirty="0"/>
              <a:t>3</a:t>
            </a:r>
            <a:r>
              <a:rPr lang="zh-CN" altLang="en-US" dirty="0"/>
              <a:t>）参数更新并参数重新广播</a:t>
            </a:r>
            <a:endParaRPr kumimoji="1" lang="zh-CN" altLang="en-US" dirty="0"/>
          </a:p>
        </p:txBody>
      </p:sp>
      <p:grpSp>
        <p:nvGrpSpPr>
          <p:cNvPr id="3" name="组合 2">
            <a:extLst>
              <a:ext uri="{FF2B5EF4-FFF2-40B4-BE49-F238E27FC236}">
                <a16:creationId xmlns:a16="http://schemas.microsoft.com/office/drawing/2014/main" id="{7E22C415-48B6-0F41-A97C-8830B54AEC42}"/>
              </a:ext>
            </a:extLst>
          </p:cNvPr>
          <p:cNvGrpSpPr/>
          <p:nvPr/>
        </p:nvGrpSpPr>
        <p:grpSpPr>
          <a:xfrm>
            <a:off x="3703132" y="2234768"/>
            <a:ext cx="4790497" cy="4249928"/>
            <a:chOff x="3491655" y="2308340"/>
            <a:chExt cx="4790497" cy="4249928"/>
          </a:xfrm>
        </p:grpSpPr>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687728" y="2308340"/>
              <a:ext cx="3594424" cy="4249928"/>
            </a:xfrm>
            <a:prstGeom prst="rect">
              <a:avLst/>
            </a:prstGeom>
          </p:spPr>
        </p:pic>
        <p:pic>
          <p:nvPicPr>
            <p:cNvPr id="6" name="图片 5">
              <a:extLst>
                <a:ext uri="{FF2B5EF4-FFF2-40B4-BE49-F238E27FC236}">
                  <a16:creationId xmlns:a16="http://schemas.microsoft.com/office/drawing/2014/main" id="{2A750F70-205E-324E-90AD-8A26E6DE21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491655" y="2318712"/>
              <a:ext cx="1133013" cy="4229184"/>
            </a:xfrm>
            <a:prstGeom prst="rect">
              <a:avLst/>
            </a:prstGeom>
          </p:spPr>
        </p:pic>
      </p:grpSp>
    </p:spTree>
    <p:extLst>
      <p:ext uri="{BB962C8B-B14F-4D97-AF65-F5344CB8AC3E}">
        <p14:creationId xmlns:p14="http://schemas.microsoft.com/office/powerpoint/2010/main" val="13460964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893708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95E1D3C-33E7-6440-94D0-F026693F0F7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A3E0A61C-4044-DC42-8106-17C0F38AC82E}"/>
              </a:ext>
            </a:extLst>
          </p:cNvPr>
          <p:cNvSpPr>
            <a:spLocks noGrp="1"/>
          </p:cNvSpPr>
          <p:nvPr>
            <p:ph sz="half" idx="1"/>
          </p:nvPr>
        </p:nvSpPr>
        <p:spPr/>
        <p:txBody>
          <a:bodyPr/>
          <a:lstStyle/>
          <a:p>
            <a:pPr eaLnBrk="1" latinLnBrk="1" hangingPunct="1">
              <a:spcAft>
                <a:spcPts val="1500"/>
              </a:spcAft>
            </a:pPr>
            <a:r>
              <a:rPr lang="en-US" altLang="zh-CN" dirty="0"/>
              <a:t>AI</a:t>
            </a:r>
            <a:r>
              <a:rPr lang="zh-CN" altLang="en-US" dirty="0"/>
              <a:t> 集群规模越大越好？大集群拥有大算力？</a:t>
            </a:r>
            <a:endParaRPr lang="en-US" altLang="zh-CN" dirty="0"/>
          </a:p>
          <a:p>
            <a:pPr eaLnBrk="1" latinLnBrk="1" hangingPunct="1">
              <a:lnSpc>
                <a:spcPct val="150000"/>
              </a:lnSpc>
              <a:spcAft>
                <a:spcPts val="1500"/>
              </a:spcAft>
              <a:buFont typeface="Arial" panose="020B0604020202020204" pitchFamily="34" charset="0"/>
              <a:buChar char="•"/>
            </a:pPr>
            <a:r>
              <a:rPr lang="zh-CN" altLang="en-US" sz="1800" dirty="0"/>
              <a:t>集群训练引入通信开销，集群的算力并不是线性增长，增加 </a:t>
            </a:r>
            <a:r>
              <a:rPr lang="en-US" altLang="zh-CN" sz="1800" dirty="0"/>
              <a:t>GPU </a:t>
            </a:r>
            <a:r>
              <a:rPr lang="zh-CN" altLang="en-US" sz="1800" dirty="0"/>
              <a:t>计算节点，并不能线性地提升算力收益。要想通过 </a:t>
            </a:r>
            <a:r>
              <a:rPr lang="en-US" altLang="zh-CN" sz="1800" dirty="0"/>
              <a:t>AI</a:t>
            </a:r>
            <a:r>
              <a:rPr lang="zh-CN" altLang="en-US" sz="1800" dirty="0"/>
              <a:t> 集群提供更多算力，需要优化服务器间通信、拓扑、模型并行、分布式框架等软硬件协同。</a:t>
            </a:r>
            <a:endParaRPr lang="en-US" altLang="zh-CN" sz="1800" dirty="0"/>
          </a:p>
          <a:p>
            <a:pPr eaLnBrk="1" latinLnBrk="1" hangingPunct="1">
              <a:lnSpc>
                <a:spcPct val="150000"/>
              </a:lnSpc>
              <a:spcAft>
                <a:spcPts val="1500"/>
              </a:spcAft>
              <a:buFont typeface="Arial" panose="020B0604020202020204" pitchFamily="34" charset="0"/>
              <a:buChar char="•"/>
            </a:pPr>
            <a:r>
              <a:rPr lang="zh-CN" altLang="en-US" sz="1800" dirty="0"/>
              <a:t>对于网络而言，高速、低延迟的网络可以缩短节点间同步梯度的时间，加快训练过程；对于计算而言，降低不必要的计算资源消耗，使计算节点能够专注于训练任务。</a:t>
            </a:r>
          </a:p>
        </p:txBody>
      </p:sp>
    </p:spTree>
    <p:extLst>
      <p:ext uri="{BB962C8B-B14F-4D97-AF65-F5344CB8AC3E}">
        <p14:creationId xmlns:p14="http://schemas.microsoft.com/office/powerpoint/2010/main" val="9732263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342900" indent="-342900"/>
            <a:r>
              <a:rPr lang="zh-CN" altLang="en-US" dirty="0"/>
              <a:t>了解</a:t>
            </a:r>
            <a:r>
              <a:rPr lang="en-US" altLang="zh-CN" dirty="0"/>
              <a:t>AI</a:t>
            </a:r>
            <a:r>
              <a:rPr lang="zh-CN" altLang="en-US" dirty="0"/>
              <a:t>集群由从计算、存储、管理节点和集群辅件组成；</a:t>
            </a:r>
            <a:endParaRPr lang="en-US" altLang="zh-CN" dirty="0"/>
          </a:p>
          <a:p>
            <a:pPr marL="342900" indent="-342900"/>
            <a:r>
              <a:rPr lang="zh-CN" altLang="en-US" dirty="0"/>
              <a:t>深入探讨</a:t>
            </a:r>
            <a:r>
              <a:rPr lang="en-US" altLang="zh-CN" dirty="0"/>
              <a:t>AI</a:t>
            </a:r>
            <a:r>
              <a:rPr lang="zh-CN" altLang="en-US" dirty="0"/>
              <a:t>集群服务器的主要硬件和之间的关系；</a:t>
            </a:r>
            <a:endParaRPr lang="en-US" altLang="zh-CN" dirty="0"/>
          </a:p>
          <a:p>
            <a:pPr marL="342900" indent="-342900"/>
            <a:r>
              <a:rPr lang="zh-CN" altLang="en-US" dirty="0"/>
              <a:t>通过回顾深度学习训练流程，了解从单卡到</a:t>
            </a:r>
            <a:r>
              <a:rPr lang="en-US" altLang="zh-CN" dirty="0"/>
              <a:t>AI</a:t>
            </a:r>
            <a:r>
              <a:rPr lang="zh-CN" altLang="en-US" dirty="0"/>
              <a:t>集群服务器架构；</a:t>
            </a:r>
            <a:endParaRPr lang="en-US" altLang="en-US" dirty="0"/>
          </a:p>
        </p:txBody>
      </p:sp>
    </p:spTree>
    <p:extLst>
      <p:ext uri="{BB962C8B-B14F-4D97-AF65-F5344CB8AC3E}">
        <p14:creationId xmlns:p14="http://schemas.microsoft.com/office/powerpoint/2010/main" val="508431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95E1D3C-33E7-6440-94D0-F026693F0F7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A3E0A61C-4044-DC42-8106-17C0F38AC82E}"/>
              </a:ext>
            </a:extLst>
          </p:cNvPr>
          <p:cNvSpPr>
            <a:spLocks noGrp="1"/>
          </p:cNvSpPr>
          <p:nvPr>
            <p:ph sz="half" idx="1"/>
          </p:nvPr>
        </p:nvSpPr>
        <p:spPr/>
        <p:txBody>
          <a:bodyPr/>
          <a:lstStyle/>
          <a:p>
            <a:r>
              <a:rPr lang="en-US" altLang="zh-CN" dirty="0"/>
              <a:t>AI</a:t>
            </a:r>
            <a:r>
              <a:rPr lang="zh-CN" altLang="en-US" dirty="0"/>
              <a:t> 集群规模越大越好？大集群拥有大算力？</a:t>
            </a:r>
          </a:p>
        </p:txBody>
      </p:sp>
    </p:spTree>
    <p:extLst>
      <p:ext uri="{BB962C8B-B14F-4D97-AF65-F5344CB8AC3E}">
        <p14:creationId xmlns:p14="http://schemas.microsoft.com/office/powerpoint/2010/main" val="3420093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集群组成</a:t>
            </a:r>
          </a:p>
        </p:txBody>
      </p:sp>
    </p:spTree>
    <p:extLst>
      <p:ext uri="{BB962C8B-B14F-4D97-AF65-F5344CB8AC3E}">
        <p14:creationId xmlns:p14="http://schemas.microsoft.com/office/powerpoint/2010/main" val="1348264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思考</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457200" indent="-457200">
              <a:buFont typeface="+mj-lt"/>
              <a:buAutoNum type="arabicPeriod"/>
            </a:pPr>
            <a:r>
              <a:rPr lang="en-US" altLang="zh-CN" dirty="0"/>
              <a:t>Q</a:t>
            </a:r>
            <a:r>
              <a:rPr lang="zh-CN" altLang="en-US" dirty="0"/>
              <a:t>：建立一个 </a:t>
            </a:r>
            <a:r>
              <a:rPr lang="en-US" altLang="zh-CN" dirty="0"/>
              <a:t>AI</a:t>
            </a:r>
            <a:r>
              <a:rPr lang="zh-CN" altLang="en-US" dirty="0"/>
              <a:t> 集群，硬件上主要分为那几部分？</a:t>
            </a:r>
            <a:endParaRPr lang="en-US" altLang="zh-CN" dirty="0"/>
          </a:p>
          <a:p>
            <a:pPr marL="457200" indent="-457200">
              <a:buFont typeface="+mj-lt"/>
              <a:buAutoNum type="arabicPeriod"/>
            </a:pPr>
            <a:r>
              <a:rPr lang="en-US" altLang="zh-CN" dirty="0"/>
              <a:t>A</a:t>
            </a:r>
            <a:r>
              <a:rPr lang="zh-CN" altLang="en-US" dirty="0"/>
              <a:t>：一个鸡架，上面放很多台服务器，用网络连接起来</a:t>
            </a:r>
            <a:endParaRPr lang="en-US" altLang="zh-CN" dirty="0"/>
          </a:p>
        </p:txBody>
      </p:sp>
      <p:pic>
        <p:nvPicPr>
          <p:cNvPr id="5" name="图片 4">
            <a:extLst>
              <a:ext uri="{FF2B5EF4-FFF2-40B4-BE49-F238E27FC236}">
                <a16:creationId xmlns:a16="http://schemas.microsoft.com/office/drawing/2014/main" id="{D0670C04-E2EF-9C4B-A01C-B22419E7CF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14080" y="3715952"/>
            <a:ext cx="4209561" cy="2575989"/>
          </a:xfrm>
          <a:prstGeom prst="rect">
            <a:avLst/>
          </a:prstGeom>
        </p:spPr>
      </p:pic>
    </p:spTree>
    <p:extLst>
      <p:ext uri="{BB962C8B-B14F-4D97-AF65-F5344CB8AC3E}">
        <p14:creationId xmlns:p14="http://schemas.microsoft.com/office/powerpoint/2010/main" val="177441752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6F3DBB-BB99-484D-ABA6-DA91A70F81DE}"/>
              </a:ext>
            </a:extLst>
          </p:cNvPr>
          <p:cNvSpPr>
            <a:spLocks noGrp="1"/>
          </p:cNvSpPr>
          <p:nvPr>
            <p:ph type="title"/>
          </p:nvPr>
        </p:nvSpPr>
        <p:spPr/>
        <p:txBody>
          <a:bodyPr/>
          <a:lstStyle/>
          <a:p>
            <a:r>
              <a:rPr lang="en-US" altLang="zh-CN" dirty="0"/>
              <a:t>AI</a:t>
            </a:r>
            <a:r>
              <a:rPr lang="zh-CN" altLang="en-US" dirty="0"/>
              <a:t>集群</a:t>
            </a:r>
          </a:p>
        </p:txBody>
      </p:sp>
      <p:pic>
        <p:nvPicPr>
          <p:cNvPr id="7" name="图片 6">
            <a:extLst>
              <a:ext uri="{FF2B5EF4-FFF2-40B4-BE49-F238E27FC236}">
                <a16:creationId xmlns:a16="http://schemas.microsoft.com/office/drawing/2014/main" id="{8DD5DF15-CFFE-0C4F-B20B-21B95A900D84}"/>
              </a:ext>
            </a:extLst>
          </p:cNvPr>
          <p:cNvPicPr>
            <a:picLocks noChangeAspect="1"/>
          </p:cNvPicPr>
          <p:nvPr/>
        </p:nvPicPr>
        <p:blipFill>
          <a:blip r:embed="rId2"/>
          <a:stretch>
            <a:fillRect/>
          </a:stretch>
        </p:blipFill>
        <p:spPr>
          <a:xfrm>
            <a:off x="2344383" y="1270036"/>
            <a:ext cx="7507996" cy="5029550"/>
          </a:xfrm>
          <a:prstGeom prst="rect">
            <a:avLst/>
          </a:prstGeom>
        </p:spPr>
      </p:pic>
    </p:spTree>
    <p:extLst>
      <p:ext uri="{BB962C8B-B14F-4D97-AF65-F5344CB8AC3E}">
        <p14:creationId xmlns:p14="http://schemas.microsoft.com/office/powerpoint/2010/main" val="2777026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b="1" dirty="0"/>
              <a:t>计算节点：</a:t>
            </a:r>
            <a:r>
              <a:rPr lang="zh-CN" altLang="en-US" dirty="0"/>
              <a:t>负责实际计算的节点，即使用 </a:t>
            </a:r>
            <a:r>
              <a:rPr lang="en-US" altLang="zh-CN" dirty="0"/>
              <a:t>CPU</a:t>
            </a:r>
            <a:r>
              <a:rPr lang="zh-CN" altLang="en-US" dirty="0"/>
              <a:t> 和 </a:t>
            </a:r>
            <a:r>
              <a:rPr lang="en-US" altLang="zh-CN" dirty="0"/>
              <a:t>GPU/NPU</a:t>
            </a:r>
            <a:r>
              <a:rPr lang="zh-CN" altLang="en-US" dirty="0"/>
              <a:t> 协同计算，计算节点通过 </a:t>
            </a:r>
            <a:r>
              <a:rPr lang="en-US" altLang="zh-CN" dirty="0"/>
              <a:t>RDMA</a:t>
            </a:r>
            <a:r>
              <a:rPr lang="zh-CN" altLang="en-US" dirty="0"/>
              <a:t> 网络连接存储节点来完成计算数据的读取和存储；</a:t>
            </a:r>
            <a:endParaRPr lang="en-US" altLang="zh-CN" dirty="0"/>
          </a:p>
          <a:p>
            <a:pPr marL="342900" indent="-342900">
              <a:buFont typeface="+mj-lt"/>
              <a:buAutoNum type="arabicPeriod"/>
            </a:pPr>
            <a:r>
              <a:rPr lang="zh-CN" altLang="en-US" b="1" dirty="0"/>
              <a:t>存储节点：</a:t>
            </a:r>
            <a:r>
              <a:rPr lang="zh-CN" altLang="en-US" dirty="0"/>
              <a:t>存储和读写数据，以提供具体 </a:t>
            </a:r>
            <a:r>
              <a:rPr lang="en-US" altLang="zh-CN" dirty="0"/>
              <a:t>SSD/SATA</a:t>
            </a:r>
            <a:r>
              <a:rPr lang="zh-CN" altLang="en-US" dirty="0"/>
              <a:t> 硬盘为主，分为对象存储多级存储；</a:t>
            </a:r>
            <a:endParaRPr lang="en-US" altLang="zh-CN" dirty="0"/>
          </a:p>
          <a:p>
            <a:pPr marL="342900" indent="-342900">
              <a:buFont typeface="+mj-lt"/>
              <a:buAutoNum type="arabicPeriod"/>
            </a:pPr>
            <a:r>
              <a:rPr lang="zh-CN" altLang="en-US" b="1" dirty="0"/>
              <a:t>管理节点：</a:t>
            </a:r>
            <a:r>
              <a:rPr lang="zh-CN" altLang="en-US" dirty="0"/>
              <a:t>负责管理和运维，主要以一台终端机带键盘和鼠标提供，能连接外网管控权限；</a:t>
            </a:r>
            <a:endParaRPr lang="en-US" altLang="zh-CN" dirty="0"/>
          </a:p>
          <a:p>
            <a:pPr marL="342900" indent="-342900">
              <a:buFont typeface="+mj-lt"/>
              <a:buAutoNum type="arabicPeriod"/>
            </a:pPr>
            <a:r>
              <a:rPr lang="zh-CN" altLang="en-US" b="1" dirty="0"/>
              <a:t>集群辅件：</a:t>
            </a:r>
            <a:r>
              <a:rPr lang="zh-CN" altLang="en-US" dirty="0"/>
              <a:t>网络（交换机、线材等）、机柜、机架式配电单元 </a:t>
            </a:r>
            <a:r>
              <a:rPr lang="en-US" altLang="zh-CN" dirty="0"/>
              <a:t>PDU</a:t>
            </a:r>
            <a:r>
              <a:rPr lang="zh-CN" altLang="en-US" dirty="0"/>
              <a:t>、冷却系统等。</a:t>
            </a:r>
            <a:endParaRPr lang="en-US" altLang="en-US" dirty="0"/>
          </a:p>
        </p:txBody>
      </p:sp>
      <p:sp>
        <p:nvSpPr>
          <p:cNvPr id="4" name="矩形 3">
            <a:extLst>
              <a:ext uri="{FF2B5EF4-FFF2-40B4-BE49-F238E27FC236}">
                <a16:creationId xmlns:a16="http://schemas.microsoft.com/office/drawing/2014/main" id="{8E57322B-911F-2F48-98AB-8307B8482889}"/>
              </a:ext>
            </a:extLst>
          </p:cNvPr>
          <p:cNvSpPr/>
          <p:nvPr/>
        </p:nvSpPr>
        <p:spPr>
          <a:xfrm>
            <a:off x="2123522" y="4995976"/>
            <a:ext cx="7949717" cy="369332"/>
          </a:xfrm>
          <a:prstGeom prst="rect">
            <a:avLst/>
          </a:prstGeom>
        </p:spPr>
        <p:txBody>
          <a:bodyPr wrap="square">
            <a:spAutoFit/>
          </a:bodyPr>
          <a:lstStyle/>
          <a:p>
            <a:pPr algn="ctr"/>
            <a:r>
              <a:rPr lang="zh-CN" altLang="en-US" i="1" dirty="0">
                <a:solidFill>
                  <a:srgbClr val="66BA36"/>
                </a:solidFill>
                <a:latin typeface="Gill Sans MT" panose="020B0502020104020203" pitchFamily="34" charset="0"/>
              </a:rPr>
              <a:t>NVIDIA DGX SuperPOD: Scalable Infrastructure for AI Leadership</a:t>
            </a:r>
          </a:p>
        </p:txBody>
      </p:sp>
    </p:spTree>
    <p:extLst>
      <p:ext uri="{BB962C8B-B14F-4D97-AF65-F5344CB8AC3E}">
        <p14:creationId xmlns:p14="http://schemas.microsoft.com/office/powerpoint/2010/main" val="45876672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25914</TotalTime>
  <Words>1846</Words>
  <Application>Microsoft Macintosh PowerPoint</Application>
  <PresentationFormat>自定义</PresentationFormat>
  <Paragraphs>257</Paragraphs>
  <Slides>44</Slides>
  <Notes>12</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44</vt:i4>
      </vt:variant>
    </vt:vector>
  </HeadingPairs>
  <TitlesOfParts>
    <vt:vector size="61" baseType="lpstr">
      <vt:lpstr>微软雅黑</vt:lpstr>
      <vt:lpstr>微软雅黑</vt:lpstr>
      <vt:lpstr>ACGN-MiaoGB-Flash</vt:lpstr>
      <vt:lpstr>Segoe UI</vt:lpstr>
      <vt:lpstr>Arial</vt:lpstr>
      <vt:lpstr>Calibri</vt:lpstr>
      <vt:lpstr>Futura Medium</vt:lpstr>
      <vt:lpstr>Gill Sans MT</vt:lpstr>
      <vt:lpstr>Times New Roman</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 + AI系统全栈架构</vt:lpstr>
      <vt:lpstr>大模型业务全流程</vt:lpstr>
      <vt:lpstr>关于本内容</vt:lpstr>
      <vt:lpstr>Question?</vt:lpstr>
      <vt:lpstr>PowerPoint 演示文稿</vt:lpstr>
      <vt:lpstr>思考</vt:lpstr>
      <vt:lpstr>AI集群</vt:lpstr>
      <vt:lpstr>AI 集群</vt:lpstr>
      <vt:lpstr>AI 集群：计算节点</vt:lpstr>
      <vt:lpstr>AI 集群：存储节点</vt:lpstr>
      <vt:lpstr>AI 集群：管理节点</vt:lpstr>
      <vt:lpstr>AI 集群：集群辅件</vt:lpstr>
      <vt:lpstr>AI 集群4大部件</vt:lpstr>
      <vt:lpstr>PowerPoint 演示文稿</vt:lpstr>
      <vt:lpstr>NVDIA A100 视频</vt:lpstr>
      <vt:lpstr>计算节点</vt:lpstr>
      <vt:lpstr>计算节点</vt:lpstr>
      <vt:lpstr>计算节点</vt:lpstr>
      <vt:lpstr>计算节点的网络结构</vt:lpstr>
      <vt:lpstr>计算节点的网络结构</vt:lpstr>
      <vt:lpstr>带内 In band 交换机</vt:lpstr>
      <vt:lpstr>带外 Out of band 交换机</vt:lpstr>
      <vt:lpstr>光交换机与光模块</vt:lpstr>
      <vt:lpstr>PowerPoint 演示文稿</vt:lpstr>
      <vt:lpstr>计算节点通讯</vt:lpstr>
      <vt:lpstr>计算节点通讯</vt:lpstr>
      <vt:lpstr>RoCE</vt:lpstr>
      <vt:lpstr>PowerPoint 演示文稿</vt:lpstr>
      <vt:lpstr>回顾：模型训练过程</vt:lpstr>
      <vt:lpstr>回顾：模型训练过程</vt:lpstr>
      <vt:lpstr>回顾：模型训练过程</vt:lpstr>
      <vt:lpstr>回顾：模型训练过程</vt:lpstr>
      <vt:lpstr>从单卡 -&gt; 节点 -&gt; 集群</vt:lpstr>
      <vt:lpstr>加快大模型训练速率</vt:lpstr>
      <vt:lpstr>分布式架构：参数服务器</vt:lpstr>
      <vt:lpstr>分布式架构：参数服务器</vt:lpstr>
      <vt:lpstr>Question？</vt:lpstr>
      <vt:lpstr>Megatron-LM 语言大模型</vt:lpstr>
      <vt:lpstr>分布式架构：参数服务器 + 大模型（集合通信）</vt:lpstr>
      <vt:lpstr>PowerPoint 演示文稿</vt:lpstr>
      <vt:lpstr>Question?</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8529</cp:revision>
  <cp:lastPrinted>2023-09-08T09:14:01Z</cp:lastPrinted>
  <dcterms:created xsi:type="dcterms:W3CDTF">2020-08-28T08:44:19Z</dcterms:created>
  <dcterms:modified xsi:type="dcterms:W3CDTF">2023-10-11T15:52:14Z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